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93455" r:id="rId4"/>
    <p:sldMasterId id="2147493545" r:id="rId5"/>
    <p:sldMasterId id="2147493555" r:id="rId6"/>
    <p:sldMasterId id="2147493565" r:id="rId7"/>
    <p:sldMasterId id="2147493575" r:id="rId8"/>
    <p:sldMasterId id="2147493595" r:id="rId9"/>
    <p:sldMasterId id="2147493605" r:id="rId10"/>
    <p:sldMasterId id="2147493615" r:id="rId11"/>
  </p:sldMasterIdLst>
  <p:notesMasterIdLst>
    <p:notesMasterId r:id="rId41"/>
  </p:notesMasterIdLst>
  <p:handoutMasterIdLst>
    <p:handoutMasterId r:id="rId42"/>
  </p:handoutMasterIdLst>
  <p:sldIdLst>
    <p:sldId id="355" r:id="rId12"/>
    <p:sldId id="366" r:id="rId13"/>
    <p:sldId id="359" r:id="rId14"/>
    <p:sldId id="365" r:id="rId15"/>
    <p:sldId id="368" r:id="rId16"/>
    <p:sldId id="364" r:id="rId17"/>
    <p:sldId id="362" r:id="rId18"/>
    <p:sldId id="363" r:id="rId19"/>
    <p:sldId id="369" r:id="rId20"/>
    <p:sldId id="370" r:id="rId21"/>
    <p:sldId id="371" r:id="rId22"/>
    <p:sldId id="372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73" r:id="rId40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32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8" autoAdjust="0"/>
    <p:restoredTop sz="95385" autoAdjust="0"/>
  </p:normalViewPr>
  <p:slideViewPr>
    <p:cSldViewPr snapToGrid="0" snapToObjects="1">
      <p:cViewPr varScale="1">
        <p:scale>
          <a:sx n="139" d="100"/>
          <a:sy n="139" d="100"/>
        </p:scale>
        <p:origin x="948" y="120"/>
      </p:cViewPr>
      <p:guideLst>
        <p:guide orient="horz" pos="1621"/>
        <p:guide pos="32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EEDD9-64A2-A643-A65A-286A70B16E9C}" type="datetimeFigureOut">
              <a:rPr lang="de-DE" smtClean="0">
                <a:latin typeface="Arial" pitchFamily="34" charset="0"/>
              </a:rPr>
              <a:pPr/>
              <a:t>07.04.2017</a:t>
            </a:fld>
            <a:endParaRPr lang="de-DE" dirty="0">
              <a:latin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EA828-BF40-C44E-9DBD-F70BEBF2F3C0}" type="slidenum">
              <a:rPr lang="de-DE" smtClean="0">
                <a:latin typeface="Arial" pitchFamily="34" charset="0"/>
              </a:rPr>
              <a:pPr/>
              <a:t>‹N°›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60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9E1A6F7-07D5-EE41-BCF4-F5FF59D4952A}" type="datetimeFigureOut">
              <a:rPr lang="de-DE" smtClean="0"/>
              <a:pPr/>
              <a:t>07.04.2017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FFB114E-9A6C-1142-986C-6D313907B39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094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fr-FR"/>
          </a:p>
        </p:txBody>
      </p:sp>
      <p:sp>
        <p:nvSpPr>
          <p:cNvPr id="60420" name="Rectangl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6138095" indent="-35703671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86054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1926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57792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74839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791884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08930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25972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DCE32AF-1967-4BAD-8D0B-B1CF83344B34}" type="slidenum">
              <a:rPr lang="fr-FR" altLang="fr-FR" sz="120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fr-FR"/>
          </a:p>
        </p:txBody>
      </p:sp>
      <p:sp>
        <p:nvSpPr>
          <p:cNvPr id="60420" name="Rectangl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6138095" indent="-35703671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86054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1926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57792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74839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791884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08930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25972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DCE32AF-1967-4BAD-8D0B-B1CF83344B34}" type="slidenum">
              <a:rPr lang="fr-FR" altLang="fr-FR" sz="120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fr-FR"/>
          </a:p>
        </p:txBody>
      </p:sp>
      <p:sp>
        <p:nvSpPr>
          <p:cNvPr id="60420" name="Rectangl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6138095" indent="-35703671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86054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1926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57792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74839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791884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08930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25972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DCE32AF-1967-4BAD-8D0B-B1CF83344B34}" type="slidenum">
              <a:rPr lang="fr-FR" altLang="fr-FR" sz="120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fr-FR"/>
          </a:p>
        </p:txBody>
      </p:sp>
      <p:sp>
        <p:nvSpPr>
          <p:cNvPr id="60420" name="Rectangl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6138095" indent="-35703671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86054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1926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57792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74839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791884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08930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25972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DCE32AF-1967-4BAD-8D0B-B1CF83344B34}" type="slidenum">
              <a:rPr lang="fr-FR" altLang="fr-FR" sz="1200"/>
              <a:pPr eaLnBrk="1" hangingPunct="1">
                <a:spcBef>
                  <a:spcPct val="0"/>
                </a:spcBef>
                <a:defRPr/>
              </a:pPr>
              <a:t>26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fr-FR"/>
          </a:p>
        </p:txBody>
      </p:sp>
      <p:sp>
        <p:nvSpPr>
          <p:cNvPr id="60420" name="Rectangl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6138095" indent="-35703671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86054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21926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57792" indent="-21431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74839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791884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08930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25972" indent="-21431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DCE32AF-1967-4BAD-8D0B-B1CF83344B34}" type="slidenum">
              <a:rPr lang="fr-FR" altLang="fr-FR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28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Standby/Abschlu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TA_Logo_2014_UZ_1920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69" y="1817765"/>
            <a:ext cx="45719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6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flächiges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 anchorCtr="1"/>
          <a:lstStyle>
            <a:lvl1pPr marL="0" indent="0" algn="ctr">
              <a:lnSpc>
                <a:spcPct val="15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Vollflächiges Bild hinzufügen – </a:t>
            </a:r>
            <a:br>
              <a:rPr lang="de-DE" dirty="0"/>
            </a:br>
            <a:r>
              <a:rPr lang="de-DE" dirty="0"/>
              <a:t>alternativ ganze Folien aus</a:t>
            </a:r>
            <a:br>
              <a:rPr lang="de-DE" dirty="0"/>
            </a:br>
            <a:r>
              <a:rPr lang="de-DE" i="1" dirty="0"/>
              <a:t>TA_PPT-</a:t>
            </a:r>
            <a:r>
              <a:rPr lang="de-DE" i="1" dirty="0" err="1"/>
              <a:t>Bilder.pptx</a:t>
            </a:r>
            <a:br>
              <a:rPr lang="de-DE" i="0" dirty="0"/>
            </a:br>
            <a:r>
              <a:rPr lang="de-DE" i="0" dirty="0"/>
              <a:t>per </a:t>
            </a:r>
            <a:r>
              <a:rPr lang="de-DE" i="0" dirty="0" err="1"/>
              <a:t>drag</a:t>
            </a:r>
            <a:r>
              <a:rPr lang="de-DE" i="0" dirty="0"/>
              <a:t> and </a:t>
            </a:r>
            <a:r>
              <a:rPr lang="de-DE" i="0" dirty="0" err="1"/>
              <a:t>drop</a:t>
            </a:r>
            <a:r>
              <a:rPr lang="de-DE" i="0" dirty="0"/>
              <a:t> einziehen.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339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25294" y="701890"/>
            <a:ext cx="4848577" cy="2227219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„Zitat.“</a:t>
            </a:r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25294" y="2929109"/>
            <a:ext cx="4848577" cy="396000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&lt;Quelle&gt;</a:t>
            </a:r>
          </a:p>
        </p:txBody>
      </p:sp>
    </p:spTree>
    <p:extLst>
      <p:ext uri="{BB962C8B-B14F-4D97-AF65-F5344CB8AC3E}">
        <p14:creationId xmlns:p14="http://schemas.microsoft.com/office/powerpoint/2010/main" val="863434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7934" y="639728"/>
            <a:ext cx="8279056" cy="3590476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&lt;Text&gt;</a:t>
            </a:r>
          </a:p>
        </p:txBody>
      </p:sp>
    </p:spTree>
    <p:extLst>
      <p:ext uri="{BB962C8B-B14F-4D97-AF65-F5344CB8AC3E}">
        <p14:creationId xmlns:p14="http://schemas.microsoft.com/office/powerpoint/2010/main" val="21289653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4476750"/>
            <a:ext cx="18653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D64D-80D1-43E6-A44A-EE29E4766986}" type="datetime1">
              <a:rPr lang="fr-FR" altLang="fr-FR" smtClean="0"/>
              <a:t>07/04/2017</a:t>
            </a:fld>
            <a:endParaRPr lang="fr-FR" altLang="fr-F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965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28600" y="1352550"/>
            <a:ext cx="8610600" cy="3028950"/>
          </a:xfrm>
        </p:spPr>
        <p:txBody>
          <a:bodyPr rtlCol="0" anchor="ctr"/>
          <a:lstStyle>
            <a:lvl1pPr eaLnBrk="1" latinLnBrk="0" hangingPunct="1">
              <a:defRPr kumimoji="0" cap="all" baseline="0"/>
            </a:lvl1pPr>
          </a:lstStyle>
          <a:p>
            <a:endParaRPr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59AA1-7E15-4D73-9E03-D375DF5BE405}" type="datetime1">
              <a:rPr lang="fr-FR" altLang="fr-FR" smtClean="0"/>
              <a:t>07/04/2017</a:t>
            </a:fld>
            <a:endParaRPr lang="fr-FR" altLang="fr-FR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D7312BE6-A687-4EEB-A611-F1AC4B6931E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2231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28600" y="1352550"/>
            <a:ext cx="8610600" cy="3028950"/>
          </a:xfrm>
        </p:spPr>
        <p:txBody>
          <a:bodyPr rtlCol="0" anchor="ctr"/>
          <a:lstStyle>
            <a:lvl1pPr eaLnBrk="1" latinLnBrk="0" hangingPunct="1">
              <a:defRPr kumimoji="0" cap="all" baseline="0"/>
            </a:lvl1pPr>
          </a:lstStyle>
          <a:p>
            <a:endParaRPr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59AA1-7E15-4D73-9E03-D375DF5BE405}" type="datetime1">
              <a:rPr lang="fr-FR" altLang="fr-FR" smtClean="0"/>
              <a:pPr>
                <a:defRPr/>
              </a:pPr>
              <a:t>07/04/2017</a:t>
            </a:fld>
            <a:endParaRPr lang="fr-FR" altLang="fr-FR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7312BE6-A687-4EEB-A611-F1AC4B6931EC}" type="slidenum">
              <a:rPr lang="fr-FR" altLang="fr-FR" sz="2400">
                <a:solidFill>
                  <a:srgbClr val="464646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2400" dirty="0">
              <a:solidFill>
                <a:srgbClr val="46464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510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verlay-BackCover.pn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6900" y="1427599"/>
            <a:ext cx="8396500" cy="358255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5" name="Imag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762000" y="1504950"/>
            <a:ext cx="8001000" cy="3124200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8C65-B277-4324-AEC8-825466E1E73A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99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  <a:solidFill>
            <a:srgbClr val="FF6600"/>
          </a:solidFill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5C03-D157-4498-8DAB-A7C533CD5B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88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310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/>
            </a:lvl1pPr>
          </a:lstStyle>
          <a:p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FF6600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E884-F0FC-4783-A6D1-38E3919AD7B7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9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35833" y="1735955"/>
            <a:ext cx="5486706" cy="397646"/>
          </a:xfrm>
        </p:spPr>
        <p:txBody>
          <a:bodyPr wrap="none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Präsentationstitel hinzufügen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35832" y="2238767"/>
            <a:ext cx="5486707" cy="4917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Unterzeile mit Details hinzufügen. Dieser Text darf länger sein und über zwei Zeilen gehen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435833" y="2886669"/>
            <a:ext cx="5486705" cy="14400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&lt;Präsentator&gt;</a:t>
            </a:r>
          </a:p>
        </p:txBody>
      </p:sp>
      <p:sp>
        <p:nvSpPr>
          <p:cNvPr id="5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35834" y="3042263"/>
            <a:ext cx="5486705" cy="14400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&lt;Ort, TT.MM.JJ&gt;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 flipV="1">
            <a:off x="0" y="4687102"/>
            <a:ext cx="9144000" cy="1"/>
          </a:xfrm>
          <a:prstGeom prst="line">
            <a:avLst/>
          </a:prstGeom>
          <a:ln w="9525" cmpd="sng">
            <a:solidFill>
              <a:srgbClr val="FF82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 7" descr="TA_Logo_2014_UZ_1920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60" y="254855"/>
            <a:ext cx="1620382" cy="4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C63C-EC3F-47FF-95DD-0F7A52A5A2D4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0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4476750"/>
            <a:ext cx="18653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D64D-80D1-43E6-A44A-EE29E47669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1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755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</a:lstStyle>
          <a:p>
            <a:pPr lvl="0"/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305D-0FB2-4267-9AFA-10FC3C4D59BF}" type="datetime1">
              <a:rPr lang="fr-FR" altLang="fr-FR" smtClean="0">
                <a:solidFill>
                  <a:srgbClr val="DEF5FA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7F18CE-632A-46D5-B172-63514AF4991F}" type="slidenum">
              <a:rPr lang="fr-FR" altLang="fr-FR">
                <a:solidFill>
                  <a:prstClr val="white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42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28600" y="1352550"/>
            <a:ext cx="8610600" cy="3028950"/>
          </a:xfrm>
        </p:spPr>
        <p:txBody>
          <a:bodyPr rtlCol="0" anchor="ctr"/>
          <a:lstStyle>
            <a:lvl1pPr eaLnBrk="1" latinLnBrk="0" hangingPunct="1">
              <a:defRPr kumimoji="0" cap="all" baseline="0"/>
            </a:lvl1pPr>
          </a:lstStyle>
          <a:p>
            <a:endParaRPr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59AA1-7E15-4D73-9E03-D375DF5BE405}" type="datetime1">
              <a:rPr lang="fr-FR" altLang="fr-FR" smtClean="0"/>
              <a:pPr>
                <a:defRPr/>
              </a:pPr>
              <a:t>07/04/2017</a:t>
            </a:fld>
            <a:endParaRPr lang="fr-FR" altLang="fr-FR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7312BE6-A687-4EEB-A611-F1AC4B6931EC}" type="slidenum">
              <a:rPr lang="fr-FR" altLang="fr-FR" sz="2400">
                <a:solidFill>
                  <a:srgbClr val="464646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2400" dirty="0">
              <a:solidFill>
                <a:srgbClr val="46464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952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verlay-BackCover.pn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6900" y="1427599"/>
            <a:ext cx="8396500" cy="358255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5" name="Imag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762000" y="1504950"/>
            <a:ext cx="8001000" cy="3124200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8C65-B277-4324-AEC8-825466E1E73A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77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  <a:solidFill>
            <a:srgbClr val="FF6600"/>
          </a:solidFill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5C03-D157-4498-8DAB-A7C533CD5B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4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418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/>
            </a:lvl1pPr>
          </a:lstStyle>
          <a:p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FF6600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E884-F0FC-4783-A6D1-38E3919AD7B7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62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C63C-EC3F-47FF-95DD-0F7A52A5A2D4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0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5358" y="1644650"/>
            <a:ext cx="6175881" cy="2781300"/>
          </a:xfrm>
        </p:spPr>
        <p:txBody>
          <a:bodyPr/>
          <a:lstStyle/>
          <a:p>
            <a:pPr lvl="0"/>
            <a:r>
              <a:rPr lang="de-DE" dirty="0"/>
              <a:t>&lt;Thema 1&gt; (aktuelles Thema immer in Orange)</a:t>
            </a:r>
          </a:p>
          <a:p>
            <a:pPr lvl="1"/>
            <a:r>
              <a:rPr lang="de-DE" dirty="0"/>
              <a:t>&lt;Unterthema 1&gt;</a:t>
            </a:r>
          </a:p>
          <a:p>
            <a:pPr lvl="1"/>
            <a:r>
              <a:rPr lang="de-DE" dirty="0"/>
              <a:t>&lt;Unterthema 2&gt;</a:t>
            </a:r>
          </a:p>
          <a:p>
            <a:pPr lvl="0"/>
            <a:r>
              <a:rPr lang="de-DE" dirty="0"/>
              <a:t>&lt;Thema 2&gt;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5357" y="1140179"/>
            <a:ext cx="6175882" cy="4001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2000" b="1" dirty="0"/>
              <a:t>Agenda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Product Scout P-3522DW / P-4020DN / P-4020DW, TA HQ PMD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69512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4476750"/>
            <a:ext cx="18653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D64D-80D1-43E6-A44A-EE29E47669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00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59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</a:lstStyle>
          <a:p>
            <a:pPr lvl="0"/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305D-0FB2-4267-9AFA-10FC3C4D59BF}" type="datetime1">
              <a:rPr lang="fr-FR" altLang="fr-FR" smtClean="0">
                <a:solidFill>
                  <a:srgbClr val="DEF5FA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7F18CE-632A-46D5-B172-63514AF4991F}" type="slidenum">
              <a:rPr lang="fr-FR" altLang="fr-FR">
                <a:solidFill>
                  <a:prstClr val="white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4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28600" y="1352550"/>
            <a:ext cx="8610600" cy="3028950"/>
          </a:xfrm>
        </p:spPr>
        <p:txBody>
          <a:bodyPr rtlCol="0" anchor="ctr"/>
          <a:lstStyle>
            <a:lvl1pPr eaLnBrk="1" latinLnBrk="0" hangingPunct="1">
              <a:defRPr kumimoji="0" cap="all" baseline="0"/>
            </a:lvl1pPr>
          </a:lstStyle>
          <a:p>
            <a:endParaRPr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59AA1-7E15-4D73-9E03-D375DF5BE405}" type="datetime1">
              <a:rPr lang="fr-FR" altLang="fr-FR" smtClean="0"/>
              <a:pPr>
                <a:defRPr/>
              </a:pPr>
              <a:t>07/04/2017</a:t>
            </a:fld>
            <a:endParaRPr lang="fr-FR" altLang="fr-FR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7312BE6-A687-4EEB-A611-F1AC4B6931EC}" type="slidenum">
              <a:rPr lang="fr-FR" altLang="fr-FR" sz="2400">
                <a:solidFill>
                  <a:srgbClr val="464646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2400" dirty="0">
              <a:solidFill>
                <a:srgbClr val="46464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07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verlay-BackCover.pn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6900" y="1427599"/>
            <a:ext cx="8396500" cy="358255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5" name="Imag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762000" y="1504950"/>
            <a:ext cx="8001000" cy="3124200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8C65-B277-4324-AEC8-825466E1E73A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37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  <a:solidFill>
            <a:srgbClr val="FF6600"/>
          </a:solidFill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5C03-D157-4498-8DAB-A7C533CD5B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60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756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/>
            </a:lvl1pPr>
          </a:lstStyle>
          <a:p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FF6600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E884-F0FC-4783-A6D1-38E3919AD7B7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44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C63C-EC3F-47FF-95DD-0F7A52A5A2D4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23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4476750"/>
            <a:ext cx="18653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D64D-80D1-43E6-A44A-EE29E47669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eine ein- oder zweizeilige Headline einsetzen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526080" y="1644683"/>
            <a:ext cx="6175159" cy="2787650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Aufzählung</a:t>
            </a:r>
            <a:r>
              <a:rPr lang="en-US" dirty="0"/>
              <a:t> in </a:t>
            </a:r>
            <a:r>
              <a:rPr lang="en-US" dirty="0" err="1"/>
              <a:t>Ebene</a:t>
            </a:r>
            <a:r>
              <a:rPr lang="en-US" dirty="0"/>
              <a:t> 3</a:t>
            </a:r>
          </a:p>
          <a:p>
            <a:pPr lvl="3"/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Product Scout P-3522DW / P-4020DN / P-4020DW, TA HQ PMD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070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865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</a:lstStyle>
          <a:p>
            <a:pPr lvl="0"/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305D-0FB2-4267-9AFA-10FC3C4D59BF}" type="datetime1">
              <a:rPr lang="fr-FR" altLang="fr-FR" smtClean="0">
                <a:solidFill>
                  <a:srgbClr val="DEF5FA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7F18CE-632A-46D5-B172-63514AF4991F}" type="slidenum">
              <a:rPr lang="fr-FR" altLang="fr-FR">
                <a:solidFill>
                  <a:prstClr val="white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71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28600" y="1352550"/>
            <a:ext cx="8610600" cy="3028950"/>
          </a:xfrm>
        </p:spPr>
        <p:txBody>
          <a:bodyPr rtlCol="0" anchor="ctr"/>
          <a:lstStyle>
            <a:lvl1pPr eaLnBrk="1" latinLnBrk="0" hangingPunct="1">
              <a:defRPr kumimoji="0" cap="all" baseline="0"/>
            </a:lvl1pPr>
          </a:lstStyle>
          <a:p>
            <a:endParaRPr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59AA1-7E15-4D73-9E03-D375DF5BE405}" type="datetime1">
              <a:rPr lang="fr-FR" altLang="fr-FR" smtClean="0"/>
              <a:pPr>
                <a:defRPr/>
              </a:pPr>
              <a:t>07/04/2017</a:t>
            </a:fld>
            <a:endParaRPr lang="fr-FR" altLang="fr-FR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7312BE6-A687-4EEB-A611-F1AC4B6931EC}" type="slidenum">
              <a:rPr lang="fr-FR" altLang="fr-FR" sz="2400">
                <a:solidFill>
                  <a:srgbClr val="464646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2400" dirty="0">
              <a:solidFill>
                <a:srgbClr val="46464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22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verlay-BackCover.pn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6900" y="1427599"/>
            <a:ext cx="8396500" cy="358255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5" name="Imag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762000" y="1504950"/>
            <a:ext cx="8001000" cy="3124200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8C65-B277-4324-AEC8-825466E1E73A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78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  <a:solidFill>
            <a:srgbClr val="FF6600"/>
          </a:solidFill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5C03-D157-4498-8DAB-A7C533CD5B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1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33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/>
            </a:lvl1pPr>
          </a:lstStyle>
          <a:p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FF6600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E884-F0FC-4783-A6D1-38E3919AD7B7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07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C63C-EC3F-47FF-95DD-0F7A52A5A2D4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48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4476750"/>
            <a:ext cx="18653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D64D-80D1-43E6-A44A-EE29E47669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53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33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526080" y="1644683"/>
            <a:ext cx="6192000" cy="2787650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Aufzählung</a:t>
            </a:r>
            <a:r>
              <a:rPr lang="en-US" dirty="0"/>
              <a:t> in </a:t>
            </a:r>
            <a:r>
              <a:rPr lang="en-US" dirty="0" err="1"/>
              <a:t>Ebene</a:t>
            </a:r>
            <a:r>
              <a:rPr lang="en-US" dirty="0"/>
              <a:t> 3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6079" y="1231484"/>
            <a:ext cx="6192001" cy="268288"/>
          </a:xfrm>
        </p:spPr>
        <p:txBody>
          <a:bodyPr wrap="none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Hier eine einzeilige </a:t>
            </a:r>
            <a:r>
              <a:rPr lang="de-DE" dirty="0" err="1"/>
              <a:t>Subline</a:t>
            </a:r>
            <a:r>
              <a:rPr lang="de-DE" dirty="0"/>
              <a:t> einsetzen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Product Scout P-3522DW / P-4020DN / P-4020DW, TA HQ PMD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26080" y="779218"/>
            <a:ext cx="6192000" cy="3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eine einzeilige Headline einsetzen</a:t>
            </a:r>
          </a:p>
        </p:txBody>
      </p:sp>
    </p:spTree>
    <p:extLst>
      <p:ext uri="{BB962C8B-B14F-4D97-AF65-F5344CB8AC3E}">
        <p14:creationId xmlns:p14="http://schemas.microsoft.com/office/powerpoint/2010/main" val="662007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</a:lstStyle>
          <a:p>
            <a:pPr lvl="0"/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305D-0FB2-4267-9AFA-10FC3C4D59BF}" type="datetime1">
              <a:rPr lang="fr-FR" altLang="fr-FR" smtClean="0">
                <a:solidFill>
                  <a:srgbClr val="DEF5FA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7F18CE-632A-46D5-B172-63514AF4991F}" type="slidenum">
              <a:rPr lang="fr-FR" altLang="fr-FR">
                <a:solidFill>
                  <a:prstClr val="white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6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28600" y="1352550"/>
            <a:ext cx="8610600" cy="3028950"/>
          </a:xfrm>
        </p:spPr>
        <p:txBody>
          <a:bodyPr rtlCol="0" anchor="ctr"/>
          <a:lstStyle>
            <a:lvl1pPr eaLnBrk="1" latinLnBrk="0" hangingPunct="1">
              <a:defRPr kumimoji="0" cap="all" baseline="0"/>
            </a:lvl1pPr>
          </a:lstStyle>
          <a:p>
            <a:endParaRPr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59AA1-7E15-4D73-9E03-D375DF5BE405}" type="datetime1">
              <a:rPr lang="fr-FR" altLang="fr-FR" smtClean="0"/>
              <a:pPr>
                <a:defRPr/>
              </a:pPr>
              <a:t>07/04/2017</a:t>
            </a:fld>
            <a:endParaRPr lang="fr-FR" altLang="fr-FR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7312BE6-A687-4EEB-A611-F1AC4B6931EC}" type="slidenum">
              <a:rPr lang="fr-FR" altLang="fr-FR" sz="2400">
                <a:solidFill>
                  <a:srgbClr val="464646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2400" dirty="0">
              <a:solidFill>
                <a:srgbClr val="46464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59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verlay-BackCover.pn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6900" y="1427599"/>
            <a:ext cx="8396500" cy="358255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5" name="Imag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762000" y="1504950"/>
            <a:ext cx="8001000" cy="3124200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8C65-B277-4324-AEC8-825466E1E73A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2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  <a:solidFill>
            <a:srgbClr val="FF6600"/>
          </a:solidFill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5C03-D157-4498-8DAB-A7C533CD5B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01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435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/>
            </a:lvl1pPr>
          </a:lstStyle>
          <a:p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FF6600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E884-F0FC-4783-A6D1-38E3919AD7B7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28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C63C-EC3F-47FF-95DD-0F7A52A5A2D4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26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4476750"/>
            <a:ext cx="18653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D64D-80D1-43E6-A44A-EE29E47669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78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6472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</a:lstStyle>
          <a:p>
            <a:pPr lvl="0"/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305D-0FB2-4267-9AFA-10FC3C4D59BF}" type="datetime1">
              <a:rPr lang="fr-FR" altLang="fr-FR" smtClean="0">
                <a:solidFill>
                  <a:srgbClr val="DEF5FA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7F18CE-632A-46D5-B172-63514AF4991F}" type="slidenum">
              <a:rPr lang="fr-FR" altLang="fr-FR">
                <a:solidFill>
                  <a:prstClr val="white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16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Hier eine ein- oder zweizeilige Headline einsetzen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525358" y="1644682"/>
            <a:ext cx="3974045" cy="2781268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Aufzählung</a:t>
            </a:r>
            <a:r>
              <a:rPr lang="en-US" dirty="0"/>
              <a:t> in </a:t>
            </a:r>
            <a:r>
              <a:rPr lang="en-US" dirty="0" err="1"/>
              <a:t>Ebene</a:t>
            </a:r>
            <a:r>
              <a:rPr lang="en-US" dirty="0"/>
              <a:t> 3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646193" y="1644682"/>
            <a:ext cx="3942183" cy="2781268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Aufzählung</a:t>
            </a:r>
            <a:r>
              <a:rPr lang="en-US" dirty="0"/>
              <a:t> in </a:t>
            </a:r>
            <a:r>
              <a:rPr lang="en-US" dirty="0" err="1"/>
              <a:t>Ebene</a:t>
            </a:r>
            <a:r>
              <a:rPr lang="en-US" dirty="0"/>
              <a:t> 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Product Scout P-3522DW / P-4020DN / P-4020DW, TA HQ PMD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840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28600" y="1352550"/>
            <a:ext cx="8610600" cy="3028950"/>
          </a:xfrm>
        </p:spPr>
        <p:txBody>
          <a:bodyPr rtlCol="0" anchor="ctr"/>
          <a:lstStyle>
            <a:lvl1pPr eaLnBrk="1" latinLnBrk="0" hangingPunct="1">
              <a:defRPr kumimoji="0" cap="all" baseline="0"/>
            </a:lvl1pPr>
          </a:lstStyle>
          <a:p>
            <a:endParaRPr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59AA1-7E15-4D73-9E03-D375DF5BE405}" type="datetime1">
              <a:rPr lang="fr-FR" altLang="fr-FR" smtClean="0"/>
              <a:pPr>
                <a:defRPr/>
              </a:pPr>
              <a:t>07/04/2017</a:t>
            </a:fld>
            <a:endParaRPr lang="fr-FR" altLang="fr-FR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7312BE6-A687-4EEB-A611-F1AC4B6931EC}" type="slidenum">
              <a:rPr lang="fr-FR" altLang="fr-FR" sz="2400">
                <a:solidFill>
                  <a:srgbClr val="464646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2400" dirty="0">
              <a:solidFill>
                <a:srgbClr val="46464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00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verlay-BackCover.pn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6900" y="1427599"/>
            <a:ext cx="8396500" cy="358255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5" name="Imag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762000" y="1504950"/>
            <a:ext cx="8001000" cy="3124200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8C65-B277-4324-AEC8-825466E1E73A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3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  <a:solidFill>
            <a:srgbClr val="FF6600"/>
          </a:solidFill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5C03-D157-4498-8DAB-A7C533CD5B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9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7128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/>
            </a:lvl1pPr>
          </a:lstStyle>
          <a:p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FF6600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E884-F0FC-4783-A6D1-38E3919AD7B7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43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C63C-EC3F-47FF-95DD-0F7A52A5A2D4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67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4476750"/>
            <a:ext cx="18653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D64D-80D1-43E6-A44A-EE29E47669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28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94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</a:lstStyle>
          <a:p>
            <a:pPr lvl="0"/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305D-0FB2-4267-9AFA-10FC3C4D59BF}" type="datetime1">
              <a:rPr lang="fr-FR" altLang="fr-FR" smtClean="0">
                <a:solidFill>
                  <a:srgbClr val="DEF5FA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7F18CE-632A-46D5-B172-63514AF4991F}" type="slidenum">
              <a:rPr lang="fr-FR" altLang="fr-FR">
                <a:solidFill>
                  <a:prstClr val="white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06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28600" y="1352550"/>
            <a:ext cx="8610600" cy="3028950"/>
          </a:xfrm>
        </p:spPr>
        <p:txBody>
          <a:bodyPr rtlCol="0" anchor="ctr"/>
          <a:lstStyle>
            <a:lvl1pPr eaLnBrk="1" latinLnBrk="0" hangingPunct="1">
              <a:defRPr kumimoji="0" cap="all" baseline="0"/>
            </a:lvl1pPr>
          </a:lstStyle>
          <a:p>
            <a:endParaRPr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59AA1-7E15-4D73-9E03-D375DF5BE405}" type="datetime1">
              <a:rPr lang="fr-FR" altLang="fr-FR" smtClean="0"/>
              <a:pPr>
                <a:defRPr/>
              </a:pPr>
              <a:t>07/04/2017</a:t>
            </a:fld>
            <a:endParaRPr lang="fr-FR" altLang="fr-FR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7312BE6-A687-4EEB-A611-F1AC4B6931EC}" type="slidenum">
              <a:rPr lang="fr-FR" altLang="fr-FR" sz="2400">
                <a:solidFill>
                  <a:srgbClr val="464646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2400" dirty="0">
              <a:solidFill>
                <a:srgbClr val="46464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2884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525358" y="1644682"/>
            <a:ext cx="3974045" cy="2781268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Aufzählung</a:t>
            </a:r>
            <a:r>
              <a:rPr lang="en-US" dirty="0"/>
              <a:t> in </a:t>
            </a:r>
            <a:r>
              <a:rPr lang="en-US" dirty="0" err="1"/>
              <a:t>Ebene</a:t>
            </a:r>
            <a:r>
              <a:rPr lang="en-US" dirty="0"/>
              <a:t> 3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646193" y="1644682"/>
            <a:ext cx="3942183" cy="2781268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Aufzählung</a:t>
            </a:r>
            <a:r>
              <a:rPr lang="en-US" dirty="0"/>
              <a:t> in </a:t>
            </a:r>
            <a:r>
              <a:rPr lang="en-US" dirty="0" err="1"/>
              <a:t>Ebene</a:t>
            </a:r>
            <a:r>
              <a:rPr lang="en-US" dirty="0"/>
              <a:t> 3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6080" y="1231484"/>
            <a:ext cx="6192000" cy="268288"/>
          </a:xfrm>
        </p:spPr>
        <p:txBody>
          <a:bodyPr wrap="none"/>
          <a:lstStyle>
            <a:lvl1pPr marL="0" indent="0">
              <a:buNone/>
              <a:defRPr>
                <a:solidFill>
                  <a:srgbClr val="FF8200"/>
                </a:solidFill>
              </a:defRPr>
            </a:lvl1pPr>
          </a:lstStyle>
          <a:p>
            <a:pPr lvl="0"/>
            <a:r>
              <a:rPr lang="de-DE" dirty="0"/>
              <a:t>Hier eine einzeilige </a:t>
            </a:r>
            <a:r>
              <a:rPr lang="de-DE" dirty="0" err="1"/>
              <a:t>Subline</a:t>
            </a:r>
            <a:r>
              <a:rPr lang="de-DE" dirty="0"/>
              <a:t> einsetzen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Product Scout P-3522DW / P-4020DN / P-4020DW, TA HQ PMD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6080" y="779218"/>
            <a:ext cx="6192000" cy="360000"/>
          </a:xfrm>
        </p:spPr>
        <p:txBody>
          <a:bodyPr/>
          <a:lstStyle/>
          <a:p>
            <a:r>
              <a:rPr lang="de-DE" dirty="0"/>
              <a:t>Hier eine einzeilige Headline einsetzen</a:t>
            </a:r>
          </a:p>
        </p:txBody>
      </p:sp>
    </p:spTree>
    <p:extLst>
      <p:ext uri="{BB962C8B-B14F-4D97-AF65-F5344CB8AC3E}">
        <p14:creationId xmlns:p14="http://schemas.microsoft.com/office/powerpoint/2010/main" val="240333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verlay-BackCover.pn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6900" y="1427599"/>
            <a:ext cx="8396500" cy="358255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5" name="Imag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762000" y="1504950"/>
            <a:ext cx="8001000" cy="3124200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8C65-B277-4324-AEC8-825466E1E73A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77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  <a:solidFill>
            <a:srgbClr val="FF6600"/>
          </a:solidFill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5C03-D157-4498-8DAB-A7C533CD5B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5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041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/>
            </a:lvl1pPr>
          </a:lstStyle>
          <a:p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FF6600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E884-F0FC-4783-A6D1-38E3919AD7B7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179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C63C-EC3F-47FF-95DD-0F7A52A5A2D4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823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4476750"/>
            <a:ext cx="18653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D64D-80D1-43E6-A44A-EE29E4766986}" type="datetime1">
              <a:rPr lang="fr-FR" altLang="fr-FR" smtClean="0">
                <a:solidFill>
                  <a:srgbClr val="464646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98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115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6" name="Rectangle 8"/>
          <p:cNvSpPr/>
          <p:nvPr userDrawn="1"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</a:lstStyle>
          <a:p>
            <a:pPr lvl="0"/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</a:lstStyle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305D-0FB2-4267-9AFA-10FC3C4D59BF}" type="datetime1">
              <a:rPr lang="fr-FR" altLang="fr-FR" smtClean="0">
                <a:solidFill>
                  <a:srgbClr val="DEF5FA"/>
                </a:solidFill>
              </a:rPr>
              <a:pPr>
                <a:defRPr/>
              </a:pPr>
              <a:t>07/04/2017</a:t>
            </a:fld>
            <a:endParaRPr lang="fr-FR" altLang="fr-FR"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7F18CE-632A-46D5-B172-63514AF4991F}" type="slidenum">
              <a:rPr lang="fr-FR" altLang="fr-FR">
                <a:solidFill>
                  <a:prstClr val="white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81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und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Hier eine ein- oder zweizeilige Headline einsetzen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525358" y="1644683"/>
            <a:ext cx="3973617" cy="1303576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646647" y="1644682"/>
            <a:ext cx="3941730" cy="1303577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526080" y="3093950"/>
            <a:ext cx="3972895" cy="1332000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</p:txBody>
      </p:sp>
      <p:sp>
        <p:nvSpPr>
          <p:cNvPr id="11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4646646" y="3093950"/>
            <a:ext cx="3941730" cy="1332000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Product Scout P-3522DW / P-4020DN / P-4020DW, TA HQ PMD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754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und 2-zeilig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525358" y="1644683"/>
            <a:ext cx="3973617" cy="1303576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646647" y="1644682"/>
            <a:ext cx="3941730" cy="1303577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526080" y="3093950"/>
            <a:ext cx="3972895" cy="1332000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</p:txBody>
      </p:sp>
      <p:sp>
        <p:nvSpPr>
          <p:cNvPr id="11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4646646" y="3093950"/>
            <a:ext cx="3941730" cy="1332000"/>
          </a:xfrm>
        </p:spPr>
        <p:txBody>
          <a:bodyPr/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6080" y="1231484"/>
            <a:ext cx="6192000" cy="268288"/>
          </a:xfrm>
        </p:spPr>
        <p:txBody>
          <a:bodyPr wrap="none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Hier eine einzeilige </a:t>
            </a:r>
            <a:r>
              <a:rPr lang="de-DE" dirty="0" err="1"/>
              <a:t>Subline</a:t>
            </a:r>
            <a:r>
              <a:rPr lang="de-DE" dirty="0"/>
              <a:t> einsetzen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Product Scout P-3522DW / P-4020DN / P-4020DW, TA HQ PMD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526080" y="779218"/>
            <a:ext cx="6192000" cy="360000"/>
          </a:xfrm>
        </p:spPr>
        <p:txBody>
          <a:bodyPr/>
          <a:lstStyle/>
          <a:p>
            <a:r>
              <a:rPr lang="de-DE" dirty="0"/>
              <a:t>Hier eine einzeilige Headline einsetzen</a:t>
            </a:r>
          </a:p>
        </p:txBody>
      </p:sp>
    </p:spTree>
    <p:extLst>
      <p:ext uri="{BB962C8B-B14F-4D97-AF65-F5344CB8AC3E}">
        <p14:creationId xmlns:p14="http://schemas.microsoft.com/office/powerpoint/2010/main" val="1980980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A_Logo_2014_UZ_1920_RGB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60" y="254855"/>
            <a:ext cx="1620382" cy="4591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6080" y="749699"/>
            <a:ext cx="6175159" cy="6920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358" y="1641458"/>
            <a:ext cx="6175881" cy="27844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Aufzählung</a:t>
            </a:r>
            <a:r>
              <a:rPr lang="en-US" dirty="0"/>
              <a:t> </a:t>
            </a:r>
            <a:r>
              <a:rPr lang="en-US" dirty="0" err="1"/>
              <a:t>Ebene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Aufzählung</a:t>
            </a:r>
            <a:r>
              <a:rPr lang="en-US" dirty="0"/>
              <a:t> in </a:t>
            </a:r>
            <a:r>
              <a:rPr lang="en-US" dirty="0" err="1"/>
              <a:t>Ebene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Aufzählung</a:t>
            </a:r>
            <a:r>
              <a:rPr lang="en-US" dirty="0"/>
              <a:t> in </a:t>
            </a:r>
            <a:r>
              <a:rPr lang="en-US" dirty="0" err="1"/>
              <a:t>Ebene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Aufzählung</a:t>
            </a:r>
            <a:r>
              <a:rPr lang="en-US" dirty="0"/>
              <a:t> in </a:t>
            </a:r>
            <a:r>
              <a:rPr lang="en-US" dirty="0" err="1"/>
              <a:t>Ebene</a:t>
            </a:r>
            <a:r>
              <a:rPr lang="en-US" dirty="0"/>
              <a:t> 5</a:t>
            </a: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0" y="4687102"/>
            <a:ext cx="9144000" cy="1"/>
          </a:xfrm>
          <a:prstGeom prst="line">
            <a:avLst/>
          </a:prstGeom>
          <a:ln w="9525" cmpd="sng">
            <a:solidFill>
              <a:srgbClr val="FF82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25357" y="265690"/>
            <a:ext cx="3973617" cy="372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fr-FR"/>
              <a:t>Product Scout P-3522DW / P-4020DN / P-4020DW, TA HQ PMD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26080" y="4741694"/>
            <a:ext cx="1152770" cy="2097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fld id="{78DD64FF-2043-B349-8C55-889FED7B5CD8}" type="datetime1">
              <a:rPr lang="de-DE" sz="800" smtClean="0">
                <a:solidFill>
                  <a:schemeClr val="bg2"/>
                </a:solidFill>
              </a:rPr>
              <a:pPr/>
              <a:t>07.04.2017</a:t>
            </a:fld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35606" y="4741694"/>
            <a:ext cx="1152770" cy="2097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800" dirty="0">
                <a:solidFill>
                  <a:srgbClr val="707372"/>
                </a:solidFill>
              </a:rPr>
              <a:t>Folie </a:t>
            </a:r>
            <a:fld id="{504787DB-C261-C047-8DE6-7CD8CCBBEADB}" type="slidenum">
              <a:rPr lang="de-DE" sz="800" smtClean="0">
                <a:solidFill>
                  <a:srgbClr val="707372"/>
                </a:solidFill>
              </a:rPr>
              <a:pPr algn="r"/>
              <a:t>‹N°›</a:t>
            </a:fld>
            <a:endParaRPr lang="de-DE" sz="800" dirty="0">
              <a:solidFill>
                <a:srgbClr val="707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75" r:id="rId3"/>
    <p:sldLayoutId id="2147493476" r:id="rId4"/>
    <p:sldLayoutId id="2147493486" r:id="rId5"/>
    <p:sldLayoutId id="2147493477" r:id="rId6"/>
    <p:sldLayoutId id="2147493487" r:id="rId7"/>
    <p:sldLayoutId id="2147493478" r:id="rId8"/>
    <p:sldLayoutId id="2147493488" r:id="rId9"/>
    <p:sldLayoutId id="2147493470" r:id="rId10"/>
    <p:sldLayoutId id="2147493474" r:id="rId11"/>
    <p:sldLayoutId id="2147493468" r:id="rId12"/>
    <p:sldLayoutId id="2147493541" r:id="rId13"/>
    <p:sldLayoutId id="2147493543" r:id="rId14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457200" rtl="0" eaLnBrk="1" latinLnBrk="0" hangingPunct="1">
        <a:spcBef>
          <a:spcPct val="20000"/>
        </a:spcBef>
        <a:spcAft>
          <a:spcPts val="400"/>
        </a:spcAft>
        <a:buClr>
          <a:schemeClr val="tx2"/>
        </a:buClr>
        <a:buSzPct val="110000"/>
        <a:buFont typeface="Impact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201600" algn="l" defTabSz="360363" rtl="0" eaLnBrk="1" latinLnBrk="0" hangingPunct="1">
        <a:spcBef>
          <a:spcPct val="20000"/>
        </a:spcBef>
        <a:spcAft>
          <a:spcPts val="400"/>
        </a:spcAft>
        <a:buClr>
          <a:schemeClr val="bg2"/>
        </a:buClr>
        <a:buSzPct val="110000"/>
        <a:buFont typeface="Impact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00025" algn="l" defTabSz="549275" rtl="0" eaLnBrk="1" latinLnBrk="0" hangingPunct="1">
        <a:spcBef>
          <a:spcPct val="20000"/>
        </a:spcBef>
        <a:spcAft>
          <a:spcPts val="400"/>
        </a:spcAft>
        <a:buClr>
          <a:schemeClr val="bg2"/>
        </a:buClr>
        <a:buSzPct val="110000"/>
        <a:buFont typeface="Impact"/>
        <a:buChar char="■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55200" indent="-201600" algn="l" defTabSz="457200" rtl="0" eaLnBrk="1" latinLnBrk="0" hangingPunct="1">
        <a:spcBef>
          <a:spcPct val="20000"/>
        </a:spcBef>
        <a:spcAft>
          <a:spcPts val="400"/>
        </a:spcAft>
        <a:buClr>
          <a:schemeClr val="bg2"/>
        </a:buClr>
        <a:buSzPct val="110000"/>
        <a:buFont typeface="Arial"/>
        <a:buChar char="■"/>
        <a:defRPr lang="en-US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04863" indent="-201600" algn="l" defTabSz="457200" rtl="0" eaLnBrk="1" latinLnBrk="0" hangingPunct="1">
        <a:spcBef>
          <a:spcPct val="20000"/>
        </a:spcBef>
        <a:buClr>
          <a:schemeClr val="bg2"/>
        </a:buClr>
        <a:buSzPct val="110000"/>
        <a:buFont typeface="Arial"/>
        <a:buChar char="■"/>
        <a:defRPr lang="en-US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140B07-FE6A-436A-BE5A-B7C771620B72}" type="datetime1">
              <a:rPr lang="fr-FR" altLang="fr-FR" smtClean="0">
                <a:solidFill>
                  <a:srgbClr val="464646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07/04/2017</a:t>
            </a:fld>
            <a:endParaRPr lang="fr-FR" altLang="fr-FR" dirty="0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6496050" cy="1714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103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pic>
        <p:nvPicPr>
          <p:cNvPr id="1033" name="Image 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76201" y="4686300"/>
            <a:ext cx="533399" cy="27305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defTabSz="914400">
              <a:defRPr/>
            </a:pPr>
            <a:fld id="{1C07CFB8-97F3-4594-9835-BED70FF8B75A}" type="slidenum">
              <a:rPr lang="fr-FR" altLang="fr-FR"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pPr defTabSz="914400">
                <a:defRPr/>
              </a:pPr>
              <a:t>‹N°›</a:t>
            </a:fld>
            <a:endParaRPr lang="fr-FR" altLang="fr-FR" sz="900" dirty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236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6" r:id="rId1"/>
    <p:sldLayoutId id="2147493547" r:id="rId2"/>
    <p:sldLayoutId id="2147493548" r:id="rId3"/>
    <p:sldLayoutId id="2147493549" r:id="rId4"/>
    <p:sldLayoutId id="2147493550" r:id="rId5"/>
    <p:sldLayoutId id="2147493551" r:id="rId6"/>
    <p:sldLayoutId id="2147493552" r:id="rId7"/>
    <p:sldLayoutId id="2147493553" r:id="rId8"/>
    <p:sldLayoutId id="214749355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5pPr>
      <a:lvl6pPr marL="4572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6pPr>
      <a:lvl7pPr marL="9144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7pPr>
      <a:lvl8pPr marL="13716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8pPr>
      <a:lvl9pPr marL="18288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140B07-FE6A-436A-BE5A-B7C771620B72}" type="datetime1">
              <a:rPr lang="fr-FR" altLang="fr-FR" smtClean="0">
                <a:solidFill>
                  <a:srgbClr val="464646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07/04/2017</a:t>
            </a:fld>
            <a:endParaRPr lang="fr-FR" altLang="fr-FR" dirty="0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6496050" cy="1714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103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pic>
        <p:nvPicPr>
          <p:cNvPr id="1033" name="Image 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76201" y="4686300"/>
            <a:ext cx="533399" cy="27305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defTabSz="914400">
              <a:defRPr/>
            </a:pPr>
            <a:fld id="{1C07CFB8-97F3-4594-9835-BED70FF8B75A}" type="slidenum">
              <a:rPr lang="fr-FR" altLang="fr-FR"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pPr defTabSz="914400">
                <a:defRPr/>
              </a:pPr>
              <a:t>‹N°›</a:t>
            </a:fld>
            <a:endParaRPr lang="fr-FR" altLang="fr-FR" sz="900" dirty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759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6" r:id="rId1"/>
    <p:sldLayoutId id="2147493557" r:id="rId2"/>
    <p:sldLayoutId id="2147493558" r:id="rId3"/>
    <p:sldLayoutId id="2147493559" r:id="rId4"/>
    <p:sldLayoutId id="2147493560" r:id="rId5"/>
    <p:sldLayoutId id="2147493561" r:id="rId6"/>
    <p:sldLayoutId id="2147493562" r:id="rId7"/>
    <p:sldLayoutId id="2147493563" r:id="rId8"/>
    <p:sldLayoutId id="214749356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5pPr>
      <a:lvl6pPr marL="4572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6pPr>
      <a:lvl7pPr marL="9144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7pPr>
      <a:lvl8pPr marL="13716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8pPr>
      <a:lvl9pPr marL="18288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140B07-FE6A-436A-BE5A-B7C771620B72}" type="datetime1">
              <a:rPr lang="fr-FR" altLang="fr-FR" smtClean="0">
                <a:solidFill>
                  <a:srgbClr val="464646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07/04/2017</a:t>
            </a:fld>
            <a:endParaRPr lang="fr-FR" altLang="fr-FR" dirty="0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6496050" cy="1714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103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pic>
        <p:nvPicPr>
          <p:cNvPr id="1033" name="Image 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76201" y="4686300"/>
            <a:ext cx="533399" cy="27305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defTabSz="914400">
              <a:defRPr/>
            </a:pPr>
            <a:fld id="{1C07CFB8-97F3-4594-9835-BED70FF8B75A}" type="slidenum">
              <a:rPr lang="fr-FR" altLang="fr-FR"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pPr defTabSz="914400">
                <a:defRPr/>
              </a:pPr>
              <a:t>‹N°›</a:t>
            </a:fld>
            <a:endParaRPr lang="fr-FR" altLang="fr-FR" sz="900" dirty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2543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6" r:id="rId1"/>
    <p:sldLayoutId id="2147493567" r:id="rId2"/>
    <p:sldLayoutId id="2147493568" r:id="rId3"/>
    <p:sldLayoutId id="2147493569" r:id="rId4"/>
    <p:sldLayoutId id="2147493570" r:id="rId5"/>
    <p:sldLayoutId id="2147493571" r:id="rId6"/>
    <p:sldLayoutId id="2147493572" r:id="rId7"/>
    <p:sldLayoutId id="2147493573" r:id="rId8"/>
    <p:sldLayoutId id="214749357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5pPr>
      <a:lvl6pPr marL="4572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6pPr>
      <a:lvl7pPr marL="9144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7pPr>
      <a:lvl8pPr marL="13716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8pPr>
      <a:lvl9pPr marL="18288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140B07-FE6A-436A-BE5A-B7C771620B72}" type="datetime1">
              <a:rPr lang="fr-FR" altLang="fr-FR" smtClean="0">
                <a:solidFill>
                  <a:srgbClr val="464646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07/04/2017</a:t>
            </a:fld>
            <a:endParaRPr lang="fr-FR" altLang="fr-FR" dirty="0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6496050" cy="1714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103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pic>
        <p:nvPicPr>
          <p:cNvPr id="1033" name="Image 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76201" y="4686300"/>
            <a:ext cx="533399" cy="27305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defTabSz="914400">
              <a:defRPr/>
            </a:pPr>
            <a:fld id="{1C07CFB8-97F3-4594-9835-BED70FF8B75A}" type="slidenum">
              <a:rPr lang="fr-FR" altLang="fr-FR"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pPr defTabSz="914400">
                <a:defRPr/>
              </a:pPr>
              <a:t>‹N°›</a:t>
            </a:fld>
            <a:endParaRPr lang="fr-FR" altLang="fr-FR" sz="900" dirty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2119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6" r:id="rId1"/>
    <p:sldLayoutId id="2147493577" r:id="rId2"/>
    <p:sldLayoutId id="2147493578" r:id="rId3"/>
    <p:sldLayoutId id="2147493579" r:id="rId4"/>
    <p:sldLayoutId id="2147493580" r:id="rId5"/>
    <p:sldLayoutId id="2147493581" r:id="rId6"/>
    <p:sldLayoutId id="2147493582" r:id="rId7"/>
    <p:sldLayoutId id="2147493583" r:id="rId8"/>
    <p:sldLayoutId id="214749358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5pPr>
      <a:lvl6pPr marL="4572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6pPr>
      <a:lvl7pPr marL="9144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7pPr>
      <a:lvl8pPr marL="13716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8pPr>
      <a:lvl9pPr marL="18288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140B07-FE6A-436A-BE5A-B7C771620B72}" type="datetime1">
              <a:rPr lang="fr-FR" altLang="fr-FR" smtClean="0">
                <a:solidFill>
                  <a:srgbClr val="464646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07/04/2017</a:t>
            </a:fld>
            <a:endParaRPr lang="fr-FR" altLang="fr-FR" dirty="0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6496050" cy="1714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103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pic>
        <p:nvPicPr>
          <p:cNvPr id="1033" name="Image 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76201" y="4686300"/>
            <a:ext cx="533399" cy="27305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defTabSz="914400">
              <a:defRPr/>
            </a:pPr>
            <a:fld id="{1C07CFB8-97F3-4594-9835-BED70FF8B75A}" type="slidenum">
              <a:rPr lang="fr-FR" altLang="fr-FR"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pPr defTabSz="914400">
                <a:defRPr/>
              </a:pPr>
              <a:t>‹N°›</a:t>
            </a:fld>
            <a:endParaRPr lang="fr-FR" altLang="fr-FR" sz="900" dirty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1301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6" r:id="rId1"/>
    <p:sldLayoutId id="2147493597" r:id="rId2"/>
    <p:sldLayoutId id="2147493598" r:id="rId3"/>
    <p:sldLayoutId id="2147493599" r:id="rId4"/>
    <p:sldLayoutId id="2147493600" r:id="rId5"/>
    <p:sldLayoutId id="2147493601" r:id="rId6"/>
    <p:sldLayoutId id="2147493602" r:id="rId7"/>
    <p:sldLayoutId id="2147493603" r:id="rId8"/>
    <p:sldLayoutId id="214749360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5pPr>
      <a:lvl6pPr marL="4572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6pPr>
      <a:lvl7pPr marL="9144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7pPr>
      <a:lvl8pPr marL="13716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8pPr>
      <a:lvl9pPr marL="18288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140B07-FE6A-436A-BE5A-B7C771620B72}" type="datetime1">
              <a:rPr lang="fr-FR" altLang="fr-FR" smtClean="0">
                <a:solidFill>
                  <a:srgbClr val="464646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07/04/2017</a:t>
            </a:fld>
            <a:endParaRPr lang="fr-FR" altLang="fr-FR" dirty="0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6496050" cy="1714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103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pic>
        <p:nvPicPr>
          <p:cNvPr id="1033" name="Image 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76201" y="4686300"/>
            <a:ext cx="533399" cy="27305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defTabSz="914400">
              <a:defRPr/>
            </a:pPr>
            <a:fld id="{1C07CFB8-97F3-4594-9835-BED70FF8B75A}" type="slidenum">
              <a:rPr lang="fr-FR" altLang="fr-FR"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pPr defTabSz="914400">
                <a:defRPr/>
              </a:pPr>
              <a:t>‹N°›</a:t>
            </a:fld>
            <a:endParaRPr lang="fr-FR" altLang="fr-FR" sz="900" dirty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249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6" r:id="rId1"/>
    <p:sldLayoutId id="2147493607" r:id="rId2"/>
    <p:sldLayoutId id="2147493608" r:id="rId3"/>
    <p:sldLayoutId id="2147493609" r:id="rId4"/>
    <p:sldLayoutId id="2147493610" r:id="rId5"/>
    <p:sldLayoutId id="2147493611" r:id="rId6"/>
    <p:sldLayoutId id="2147493612" r:id="rId7"/>
    <p:sldLayoutId id="2147493613" r:id="rId8"/>
    <p:sldLayoutId id="214749361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5pPr>
      <a:lvl6pPr marL="4572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6pPr>
      <a:lvl7pPr marL="9144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7pPr>
      <a:lvl8pPr marL="13716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8pPr>
      <a:lvl9pPr marL="18288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140B07-FE6A-436A-BE5A-B7C771620B72}" type="datetime1">
              <a:rPr lang="fr-FR" altLang="fr-FR" smtClean="0">
                <a:solidFill>
                  <a:srgbClr val="464646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07/04/2017</a:t>
            </a:fld>
            <a:endParaRPr lang="fr-FR" altLang="fr-FR" dirty="0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Tw Cen MT" pitchFamily="-102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464646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6496050" cy="17145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800">
              <a:solidFill>
                <a:srgbClr val="FFFFFF"/>
              </a:solidFill>
              <a:latin typeface="Tw Cen MT" pitchFamily="-102" charset="0"/>
            </a:endParaRPr>
          </a:p>
        </p:txBody>
      </p:sp>
      <p:sp>
        <p:nvSpPr>
          <p:cNvPr id="103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pic>
        <p:nvPicPr>
          <p:cNvPr id="1033" name="Image 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1850" y="895350"/>
            <a:ext cx="1811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76201" y="4686300"/>
            <a:ext cx="533399" cy="27305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defTabSz="914400">
              <a:defRPr/>
            </a:pPr>
            <a:fld id="{1C07CFB8-97F3-4594-9835-BED70FF8B75A}" type="slidenum">
              <a:rPr lang="fr-FR" altLang="fr-FR"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Tw Cen MT"/>
              </a:rPr>
              <a:pPr defTabSz="914400">
                <a:defRPr/>
              </a:pPr>
              <a:t>‹N°›</a:t>
            </a:fld>
            <a:endParaRPr lang="fr-FR" altLang="fr-FR" sz="900" dirty="0">
              <a:solidFill>
                <a:prstClr val="black">
                  <a:lumMod val="75000"/>
                  <a:lumOff val="25000"/>
                </a:prst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1420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6" r:id="rId1"/>
    <p:sldLayoutId id="2147493617" r:id="rId2"/>
    <p:sldLayoutId id="2147493618" r:id="rId3"/>
    <p:sldLayoutId id="2147493619" r:id="rId4"/>
    <p:sldLayoutId id="2147493620" r:id="rId5"/>
    <p:sldLayoutId id="2147493621" r:id="rId6"/>
    <p:sldLayoutId id="2147493622" r:id="rId7"/>
    <p:sldLayoutId id="2147493623" r:id="rId8"/>
    <p:sldLayoutId id="214749362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  <a:ea typeface="MS PGothic" pitchFamily="34" charset="-128"/>
          <a:cs typeface="MS PGothic" pitchFamily="34" charset="-128"/>
        </a:defRPr>
      </a:lvl5pPr>
      <a:lvl6pPr marL="4572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6pPr>
      <a:lvl7pPr marL="9144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7pPr>
      <a:lvl8pPr marL="13716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8pPr>
      <a:lvl9pPr marL="1828800" algn="l" rtl="0" eaLnBrk="1" fontAlgn="base" latinLnBrk="0" hangingPunct="1">
        <a:spcBef>
          <a:spcPct val="0"/>
        </a:spcBef>
        <a:spcAft>
          <a:spcPct val="0"/>
        </a:spcAft>
        <a:defRPr kumimoji="0" sz="42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microsoft.com/office/2007/relationships/hdphoto" Target="../media/hdphoto1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6.png"/><Relationship Id="rId5" Type="http://schemas.microsoft.com/office/2007/relationships/hdphoto" Target="../media/hdphoto10.wdp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3.png"/><Relationship Id="rId18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microsoft.com/office/2007/relationships/hdphoto" Target="../media/hdphoto6.wdp"/><Relationship Id="rId17" Type="http://schemas.openxmlformats.org/officeDocument/2006/relationships/image" Target="../media/image25.png"/><Relationship Id="rId2" Type="http://schemas.openxmlformats.org/officeDocument/2006/relationships/image" Target="../media/image7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microsoft.com/office/2007/relationships/hdphoto" Target="../media/hdphoto5.wdp"/><Relationship Id="rId19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jpeg"/><Relationship Id="rId7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12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000" y="-794"/>
            <a:ext cx="8496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5679" y="0"/>
            <a:ext cx="653679" cy="5143500"/>
          </a:xfrm>
          <a:prstGeom prst="rect">
            <a:avLst/>
          </a:prstGeom>
          <a:solidFill>
            <a:srgbClr val="F58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9" y="119432"/>
            <a:ext cx="2825079" cy="752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29427"/>
            <a:ext cx="648000" cy="89723"/>
          </a:xfrm>
          <a:prstGeom prst="rect">
            <a:avLst/>
          </a:prstGeom>
          <a:solidFill>
            <a:srgbClr val="F58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43000" y="1108095"/>
            <a:ext cx="739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B7615"/>
                </a:solidFill>
                <a:latin typeface="Dolly Pro Reg" pitchFamily="50" charset="0"/>
              </a:rPr>
              <a:t>Product Scout</a:t>
            </a:r>
          </a:p>
          <a:p>
            <a:endParaRPr lang="fr-FR" sz="2800" b="1" dirty="0">
              <a:latin typeface="Dolly Pro Reg" pitchFamily="50" charset="0"/>
            </a:endParaRPr>
          </a:p>
          <a:p>
            <a:r>
              <a:rPr lang="fr-FR" sz="2800" b="1" dirty="0">
                <a:latin typeface="Dolly Pro Reg" pitchFamily="50" charset="0"/>
              </a:rPr>
              <a:t>P-3522DW &amp; P-4020DW</a:t>
            </a:r>
          </a:p>
          <a:p>
            <a:r>
              <a:rPr lang="fr-FR" sz="2800" b="1" dirty="0">
                <a:latin typeface="Dolly Pro Reg" pitchFamily="50" charset="0"/>
              </a:rPr>
              <a:t>Imprimantes N&amp;B A4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30" y="1939091"/>
            <a:ext cx="972044" cy="29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412" y1="26890" x2="79412" y2="26890"/>
                        <a14:foregroundMark x1="81424" y1="43247" x2="81424" y2="43247"/>
                        <a14:foregroundMark x1="81889" y1="58116" x2="81889" y2="58116"/>
                        <a14:foregroundMark x1="80495" y1="70756" x2="80495" y2="70756"/>
                        <a14:foregroundMark x1="76471" y1="83767" x2="76471" y2="83767"/>
                        <a14:foregroundMark x1="90402" y1="72615" x2="90402" y2="72615"/>
                        <a14:foregroundMark x1="92105" y1="49071" x2="92105" y2="49071"/>
                        <a14:foregroundMark x1="93344" y1="39281" x2="93344" y2="39281"/>
                        <a14:foregroundMark x1="95820" y1="20818" x2="95820" y2="20818"/>
                        <a14:foregroundMark x1="95511" y1="9046" x2="95511" y2="9046"/>
                        <a14:foregroundMark x1="96594" y1="77323" x2="96594" y2="77323"/>
                        <a14:foregroundMark x1="89319" y1="85750" x2="89319" y2="85750"/>
                        <a14:foregroundMark x1="80650" y1="94300" x2="80650" y2="94300"/>
                        <a14:foregroundMark x1="70433" y1="95415" x2="70433" y2="95415"/>
                        <a14:foregroundMark x1="53406" y1="93680" x2="53406" y2="93680"/>
                        <a14:foregroundMark x1="15635" y1="92813" x2="15635" y2="92813"/>
                        <a14:foregroundMark x1="6192" y1="91078" x2="6192" y2="91078"/>
                        <a14:foregroundMark x1="4954" y1="85006" x2="4954" y2="84387"/>
                        <a14:foregroundMark x1="5263" y1="78439" x2="5263" y2="78439"/>
                        <a14:foregroundMark x1="63158" y1="68401" x2="63158" y2="68401"/>
                        <a14:foregroundMark x1="74613" y1="78191" x2="74613" y2="78191"/>
                        <a14:foregroundMark x1="97059" y1="61710" x2="97059" y2="61710"/>
                        <a14:foregroundMark x1="95820" y1="71871" x2="95820" y2="71871"/>
                        <a14:foregroundMark x1="94892" y1="54151" x2="94892" y2="54151"/>
                        <a14:foregroundMark x1="95975" y1="38414" x2="95975" y2="38414"/>
                        <a14:foregroundMark x1="95820" y1="28129" x2="95820" y2="28129"/>
                        <a14:foregroundMark x1="95201" y1="15613" x2="95201" y2="15613"/>
                        <a14:foregroundMark x1="95511" y1="3470" x2="95511" y2="3470"/>
                        <a14:foregroundMark x1="69969" y1="2974" x2="69969" y2="2974"/>
                        <a14:foregroundMark x1="27554" y1="1983" x2="27554" y2="1983"/>
                        <a14:foregroundMark x1="5108" y1="10285" x2="5108" y2="10285"/>
                        <a14:foregroundMark x1="9288" y1="8674" x2="9288" y2="8674"/>
                        <a14:foregroundMark x1="12848" y1="7559" x2="12848" y2="7559"/>
                        <a14:foregroundMark x1="15944" y1="6320" x2="15944" y2="6320"/>
                        <a14:foregroundMark x1="20588" y1="4957" x2="20588" y2="4957"/>
                        <a14:foregroundMark x1="22755" y1="3346" x2="22755" y2="3346"/>
                        <a14:foregroundMark x1="31579" y1="1239" x2="33282" y2="1239"/>
                        <a14:foregroundMark x1="43963" y1="1859" x2="43963" y2="1859"/>
                        <a14:foregroundMark x1="54954" y1="2107" x2="54954" y2="2107"/>
                        <a14:foregroundMark x1="63622" y1="2726" x2="63622" y2="2726"/>
                        <a14:foregroundMark x1="75077" y1="2602" x2="76935" y2="2726"/>
                        <a14:foregroundMark x1="88545" y1="2974" x2="88545" y2="2974"/>
                        <a14:foregroundMark x1="96440" y1="12268" x2="96440" y2="12268"/>
                        <a14:foregroundMark x1="96285" y1="18835" x2="96285" y2="18835"/>
                        <a14:foregroundMark x1="92415" y1="77200" x2="92415" y2="77200"/>
                        <a14:foregroundMark x1="91950" y1="83395" x2="91950" y2="83395"/>
                        <a14:foregroundMark x1="86378" y1="92689" x2="86378" y2="92689"/>
                        <a14:foregroundMark x1="82198" y1="97274" x2="82198" y2="97274"/>
                        <a14:foregroundMark x1="35604" y1="1363" x2="35604" y2="1363"/>
                        <a14:foregroundMark x1="38854" y1="1735" x2="38854" y2="1735"/>
                        <a14:foregroundMark x1="41022" y1="1859" x2="41022" y2="1859"/>
                        <a14:foregroundMark x1="46440" y1="1983" x2="46440" y2="1983"/>
                        <a14:foregroundMark x1="49536" y1="2230" x2="49536" y2="2230"/>
                        <a14:foregroundMark x1="57585" y1="2107" x2="57585" y2="2107"/>
                        <a14:foregroundMark x1="62229" y1="2478" x2="62229" y2="2478"/>
                        <a14:foregroundMark x1="81269" y1="2726" x2="81269" y2="2726"/>
                        <a14:foregroundMark x1="95666" y1="51301" x2="95666" y2="51301"/>
                        <a14:foregroundMark x1="96904" y1="49442" x2="96904" y2="49442"/>
                        <a14:foregroundMark x1="97523" y1="30483" x2="97523" y2="30483"/>
                        <a14:foregroundMark x1="97833" y1="31846" x2="97833" y2="31846"/>
                        <a14:foregroundMark x1="97988" y1="47212" x2="97988" y2="47212"/>
                        <a14:foregroundMark x1="95820" y1="67906" x2="95820" y2="67906"/>
                        <a14:foregroundMark x1="97059" y1="66295" x2="97059" y2="66295"/>
                        <a14:foregroundMark x1="97523" y1="63817" x2="97523" y2="63817"/>
                        <a14:foregroundMark x1="97988" y1="62577" x2="97988" y2="62577"/>
                        <a14:foregroundMark x1="97833" y1="63569" x2="97833" y2="63569"/>
                        <a14:foregroundMark x1="9598" y1="42627" x2="9598" y2="42627"/>
                        <a14:foregroundMark x1="4025" y1="42503" x2="4025" y2="42503"/>
                        <a14:foregroundMark x1="3560" y1="35688" x2="3560" y2="35688"/>
                        <a14:foregroundMark x1="3406" y1="27757" x2="3406" y2="27757"/>
                        <a14:foregroundMark x1="3560" y1="25031" x2="3560" y2="24659"/>
                        <a14:foregroundMark x1="4025" y1="18092" x2="4025" y2="18092"/>
                        <a14:foregroundMark x1="3406" y1="14746" x2="3406" y2="14746"/>
                        <a14:foregroundMark x1="3715" y1="71747" x2="3715" y2="71252"/>
                        <a14:foregroundMark x1="4025" y1="64560" x2="4025" y2="64560"/>
                        <a14:foregroundMark x1="4180" y1="53779" x2="4180" y2="53779"/>
                        <a14:foregroundMark x1="4180" y1="49566" x2="4180" y2="49566"/>
                        <a14:foregroundMark x1="52632" y1="2478" x2="52632" y2="2478"/>
                        <a14:foregroundMark x1="7430" y1="9418" x2="7430" y2="9418"/>
                        <a14:foregroundMark x1="11610" y1="8178" x2="11610" y2="8178"/>
                        <a14:foregroundMark x1="14396" y1="7187" x2="14396" y2="7187"/>
                        <a14:foregroundMark x1="17802" y1="5824" x2="17802" y2="5824"/>
                        <a14:foregroundMark x1="19350" y1="5204" x2="19350" y2="5204"/>
                        <a14:foregroundMark x1="21981" y1="4337" x2="21981" y2="4337"/>
                        <a14:foregroundMark x1="6347" y1="9789" x2="6347" y2="9789"/>
                        <a14:foregroundMark x1="8824" y1="9046" x2="8824" y2="9046"/>
                        <a14:foregroundMark x1="10526" y1="8426" x2="10526" y2="8426"/>
                        <a14:foregroundMark x1="25851" y1="2478" x2="25851" y2="2478"/>
                        <a14:foregroundMark x1="24458" y1="2726" x2="24458" y2="2726"/>
                        <a14:foregroundMark x1="16873" y1="6196" x2="16873" y2="6196"/>
                        <a14:backgroundMark x1="8050" y1="97398" x2="8050" y2="97398"/>
                        <a14:backgroundMark x1="1703" y1="40273" x2="1703" y2="40273"/>
                        <a14:backgroundMark x1="89319" y1="867" x2="89319" y2="867"/>
                        <a14:backgroundMark x1="98916" y1="867" x2="98916" y2="867"/>
                        <a14:backgroundMark x1="94737" y1="1115" x2="94737" y2="1115"/>
                        <a14:backgroundMark x1="86223" y1="1115" x2="86223" y2="1115"/>
                        <a14:backgroundMark x1="77554" y1="991" x2="77554" y2="991"/>
                        <a14:backgroundMark x1="70433" y1="743" x2="70433" y2="743"/>
                        <a14:backgroundMark x1="64241" y1="867" x2="64241" y2="867"/>
                        <a14:backgroundMark x1="59443" y1="620" x2="59443" y2="620"/>
                        <a14:backgroundMark x1="73529" y1="867" x2="73529" y2="867"/>
                        <a14:backgroundMark x1="56347" y1="743" x2="56347" y2="743"/>
                        <a14:backgroundMark x1="53560" y1="496" x2="53560" y2="496"/>
                        <a14:backgroundMark x1="99226" y1="27261" x2="99226" y2="27261"/>
                        <a14:backgroundMark x1="99226" y1="40025" x2="99226" y2="40025"/>
                        <a14:backgroundMark x1="99071" y1="47212" x2="99071" y2="47212"/>
                        <a14:backgroundMark x1="99071" y1="57249" x2="99071" y2="57249"/>
                        <a14:backgroundMark x1="99226" y1="66914" x2="99226" y2="66914"/>
                        <a14:backgroundMark x1="99381" y1="72862" x2="99381" y2="72862"/>
                        <a14:backgroundMark x1="99226" y1="75960" x2="99226" y2="75960"/>
                        <a14:backgroundMark x1="99071" y1="69517" x2="99071" y2="69517"/>
                        <a14:backgroundMark x1="99226" y1="62701" x2="99226" y2="62701"/>
                        <a14:backgroundMark x1="99381" y1="59727" x2="99381" y2="59727"/>
                        <a14:backgroundMark x1="99381" y1="53779" x2="99381" y2="53779"/>
                        <a14:backgroundMark x1="99071" y1="51797" x2="99071" y2="51797"/>
                        <a14:backgroundMark x1="99071" y1="49690" x2="99071" y2="49690"/>
                        <a14:backgroundMark x1="99226" y1="43742" x2="99226" y2="43742"/>
                        <a14:backgroundMark x1="98762" y1="36059" x2="98762" y2="36059"/>
                        <a14:backgroundMark x1="99071" y1="64684" x2="99071" y2="64684"/>
                        <a14:backgroundMark x1="99381" y1="55514" x2="99381" y2="55514"/>
                        <a14:backgroundMark x1="99226" y1="74102" x2="99226" y2="74102"/>
                        <a14:backgroundMark x1="47214" y1="372" x2="47214" y2="372"/>
                        <a14:backgroundMark x1="42879" y1="372" x2="42879" y2="372"/>
                        <a14:backgroundMark x1="1238" y1="67534" x2="1238" y2="67534"/>
                        <a14:backgroundMark x1="1238" y1="48823" x2="1238" y2="48823"/>
                        <a14:backgroundMark x1="1084" y1="29120" x2="1084" y2="29120"/>
                        <a14:backgroundMark x1="66873" y1="496" x2="66873" y2="496"/>
                        <a14:backgroundMark x1="27709" y1="372" x2="27709" y2="372"/>
                        <a14:backgroundMark x1="33901" y1="496" x2="33901" y2="496"/>
                        <a14:backgroundMark x1="37616" y1="496" x2="37616" y2="496"/>
                        <a14:backgroundMark x1="39783" y1="496" x2="39783" y2="496"/>
                        <a14:backgroundMark x1="41486" y1="743" x2="41486" y2="743"/>
                        <a14:backgroundMark x1="44582" y1="991" x2="44582" y2="991"/>
                        <a14:backgroundMark x1="49381" y1="867" x2="49381" y2="867"/>
                        <a14:backgroundMark x1="30650" y1="372" x2="30650" y2="372"/>
                        <a14:backgroundMark x1="32043" y1="372" x2="32043" y2="372"/>
                        <a14:backgroundMark x1="35604" y1="372" x2="35604" y2="372"/>
                        <a14:backgroundMark x1="51393" y1="372" x2="51393" y2="372"/>
                        <a14:backgroundMark x1="99381" y1="67658" x2="99381" y2="67658"/>
                        <a14:backgroundMark x1="4334" y1="7311" x2="4334" y2="7311"/>
                        <a14:backgroundMark x1="11920" y1="3594" x2="11920" y2="3594"/>
                        <a14:backgroundMark x1="8359" y1="4213" x2="8359" y2="4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87" y="1528224"/>
            <a:ext cx="1988213" cy="248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65" l="0" r="100000">
                        <a14:foregroundMark x1="3662" y1="21387" x2="3662" y2="21387"/>
                        <a14:foregroundMark x1="4883" y1="34313" x2="4883" y2="34313"/>
                        <a14:foregroundMark x1="9577" y1="22914" x2="9577" y2="22914"/>
                        <a14:foregroundMark x1="6573" y1="42303" x2="6573" y2="42303"/>
                        <a14:foregroundMark x1="6854" y1="61692" x2="6854" y2="61692"/>
                        <a14:foregroundMark x1="5634" y1="52056" x2="5634" y2="52056"/>
                        <a14:foregroundMark x1="12207" y1="13043" x2="12207" y2="13043"/>
                        <a14:foregroundMark x1="17840" y1="9871" x2="17840" y2="9871"/>
                        <a14:foregroundMark x1="8357" y1="15276" x2="8357" y2="15276"/>
                        <a14:foregroundMark x1="31925" y1="4583" x2="31925" y2="4583"/>
                        <a14:foregroundMark x1="46479" y1="4935" x2="46479" y2="4935"/>
                        <a14:foregroundMark x1="64883" y1="5405" x2="64883" y2="5405"/>
                        <a14:foregroundMark x1="79061" y1="5875" x2="79061" y2="5875"/>
                        <a14:foregroundMark x1="94085" y1="6816" x2="94085" y2="6816"/>
                        <a14:foregroundMark x1="56338" y1="4348" x2="56338" y2="4348"/>
                        <a14:foregroundMark x1="71174" y1="4818" x2="71174" y2="4818"/>
                        <a14:foregroundMark x1="87700" y1="5523" x2="87700" y2="5523"/>
                        <a14:foregroundMark x1="40563" y1="3643" x2="40563" y2="3643"/>
                        <a14:foregroundMark x1="29577" y1="3055" x2="29577" y2="3055"/>
                        <a14:foregroundMark x1="44695" y1="3173" x2="44695" y2="3173"/>
                        <a14:foregroundMark x1="15681" y1="87779" x2="15681" y2="87779"/>
                        <a14:foregroundMark x1="7793" y1="86251" x2="7793" y2="86251"/>
                        <a14:foregroundMark x1="6197" y1="66275" x2="6197" y2="66275"/>
                        <a14:foregroundMark x1="4695" y1="56992" x2="4695" y2="56992"/>
                        <a14:foregroundMark x1="26948" y1="4348" x2="26948" y2="4348"/>
                        <a14:foregroundMark x1="25634" y1="4348" x2="25634" y2="4348"/>
                        <a14:foregroundMark x1="21784" y1="7403" x2="21784" y2="7403"/>
                        <a14:foregroundMark x1="20376" y1="8813" x2="20376" y2="8813"/>
                        <a14:foregroundMark x1="15775" y1="11163" x2="15775" y2="11163"/>
                        <a14:foregroundMark x1="13991" y1="12221" x2="13991" y2="12221"/>
                        <a14:foregroundMark x1="9765" y1="14571" x2="9765" y2="14571"/>
                        <a14:foregroundMark x1="10986" y1="13866" x2="10986" y2="13866"/>
                        <a14:foregroundMark x1="6573" y1="16569" x2="6573" y2="16569"/>
                        <a14:foregroundMark x1="3944" y1="17979" x2="3944" y2="17979"/>
                        <a14:foregroundMark x1="5164" y1="17156" x2="5164" y2="17156"/>
                        <a14:foregroundMark x1="16808" y1="10693" x2="16808" y2="10693"/>
                        <a14:foregroundMark x1="19531" y1="9166" x2="19531" y2="9166"/>
                        <a14:foregroundMark x1="22911" y1="5993" x2="22911" y2="5993"/>
                        <a14:foregroundMark x1="24131" y1="4818" x2="24131" y2="4818"/>
                        <a14:foregroundMark x1="3192" y1="38425" x2="3192" y2="38425"/>
                        <a14:foregroundMark x1="3474" y1="65217" x2="3474" y2="65217"/>
                        <a14:foregroundMark x1="3099" y1="49824" x2="3099" y2="49824"/>
                        <a14:foregroundMark x1="3286" y1="42891" x2="3286" y2="42891"/>
                        <a14:foregroundMark x1="3286" y1="33020" x2="3286" y2="33020"/>
                        <a14:foregroundMark x1="3286" y1="25382" x2="3286" y2="25382"/>
                        <a14:foregroundMark x1="3192" y1="60752" x2="3192" y2="60752"/>
                        <a14:foregroundMark x1="35399" y1="2820" x2="35399" y2="2820"/>
                        <a14:foregroundMark x1="50986" y1="4348" x2="50986" y2="4348"/>
                        <a14:foregroundMark x1="84413" y1="5053" x2="84413" y2="5053"/>
                        <a14:foregroundMark x1="75962" y1="5288" x2="75962" y2="5288"/>
                        <a14:foregroundMark x1="67324" y1="4348" x2="67324" y2="4348"/>
                        <a14:foregroundMark x1="60376" y1="4465" x2="60376" y2="4465"/>
                        <a14:foregroundMark x1="48638" y1="3643" x2="48638" y2="3643"/>
                        <a14:foregroundMark x1="91549" y1="5288" x2="91549" y2="5288"/>
                        <a14:foregroundMark x1="31174" y1="2820" x2="31174" y2="2820"/>
                        <a14:foregroundMark x1="32676" y1="2585" x2="32676" y2="2585"/>
                        <a14:foregroundMark x1="53615" y1="3643" x2="53615" y2="3643"/>
                        <a14:foregroundMark x1="58779" y1="4583" x2="58779" y2="4583"/>
                        <a14:foregroundMark x1="38216" y1="3173" x2="38216" y2="3173"/>
                        <a14:foregroundMark x1="63099" y1="4113" x2="63099" y2="4113"/>
                        <a14:foregroundMark x1="21221" y1="8226" x2="21221" y2="8226"/>
                        <a14:foregroundMark x1="22347" y1="6228" x2="22347" y2="6228"/>
                        <a14:foregroundMark x1="23380" y1="5053" x2="23380" y2="5053"/>
                        <a14:foregroundMark x1="14930" y1="11751" x2="14930" y2="11751"/>
                        <a14:foregroundMark x1="98122" y1="48414" x2="98122" y2="48414"/>
                        <a14:backgroundMark x1="939" y1="67098" x2="939" y2="67098"/>
                        <a14:backgroundMark x1="86667" y1="1998" x2="86667" y2="1998"/>
                        <a14:backgroundMark x1="97183" y1="2350" x2="97183" y2="2350"/>
                        <a14:backgroundMark x1="81690" y1="2350" x2="81690" y2="2350"/>
                        <a14:backgroundMark x1="70423" y1="1645" x2="70423" y2="1645"/>
                        <a14:backgroundMark x1="75775" y1="1410" x2="75775" y2="1410"/>
                        <a14:backgroundMark x1="67418" y1="1528" x2="67418" y2="1528"/>
                        <a14:backgroundMark x1="59718" y1="1175" x2="59718" y2="1175"/>
                        <a14:backgroundMark x1="64883" y1="940" x2="64883" y2="940"/>
                        <a14:backgroundMark x1="62817" y1="1058" x2="62817" y2="1058"/>
                        <a14:backgroundMark x1="57746" y1="940" x2="57746" y2="940"/>
                        <a14:backgroundMark x1="54930" y1="1058" x2="54930" y2="1058"/>
                        <a14:backgroundMark x1="48826" y1="705" x2="48826" y2="705"/>
                        <a14:backgroundMark x1="46103" y1="705" x2="46103" y2="705"/>
                        <a14:backgroundMark x1="42817" y1="470" x2="42817" y2="470"/>
                        <a14:backgroundMark x1="40563" y1="940" x2="40563" y2="940"/>
                        <a14:backgroundMark x1="26854" y1="940" x2="26854" y2="940"/>
                        <a14:backgroundMark x1="30798" y1="705" x2="30798" y2="705"/>
                        <a14:backgroundMark x1="35117" y1="705" x2="35117" y2="705"/>
                        <a14:backgroundMark x1="37559" y1="705" x2="37559" y2="705"/>
                        <a14:backgroundMark x1="51831" y1="940" x2="51831" y2="940"/>
                        <a14:backgroundMark x1="50704" y1="1410" x2="50704" y2="1410"/>
                        <a14:backgroundMark x1="33521" y1="588" x2="33521" y2="588"/>
                        <a14:backgroundMark x1="99343" y1="43008" x2="99343" y2="43008"/>
                        <a14:backgroundMark x1="99249" y1="45946" x2="99249" y2="45946"/>
                        <a14:backgroundMark x1="99343" y1="49236" x2="99343" y2="49236"/>
                        <a14:backgroundMark x1="99249" y1="51821" x2="99249" y2="51821"/>
                        <a14:backgroundMark x1="99343" y1="53702" x2="99343" y2="53702"/>
                        <a14:backgroundMark x1="99249" y1="56874" x2="99249" y2="56874"/>
                        <a14:backgroundMark x1="99249" y1="59459" x2="99249" y2="59459"/>
                        <a14:backgroundMark x1="99343" y1="61927" x2="99343" y2="61927"/>
                        <a14:backgroundMark x1="99531" y1="64277" x2="99531" y2="64277"/>
                        <a14:backgroundMark x1="99155" y1="66275" x2="99155" y2="66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60" y="2680763"/>
            <a:ext cx="2322119" cy="185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81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Convivialité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62000" y="1398275"/>
            <a:ext cx="8001000" cy="1425397"/>
          </a:xfrm>
        </p:spPr>
        <p:txBody>
          <a:bodyPr/>
          <a:lstStyle/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pc="-30" dirty="0">
                <a:solidFill>
                  <a:srgbClr val="FF6600"/>
                </a:solidFill>
                <a:latin typeface="Segoe Print" panose="02000600000000000000" pitchFamily="2" charset="0"/>
              </a:rPr>
              <a:t>Panneau de commandes : </a:t>
            </a:r>
          </a:p>
          <a:p>
            <a:pPr marL="498475" lvl="1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LED pour le modèle P-3522DW </a:t>
            </a:r>
          </a:p>
          <a:p>
            <a:pPr marL="498475" lvl="1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LCD 2 lignes pour le modèle P-4020DW 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pc="-30" dirty="0">
                <a:solidFill>
                  <a:srgbClr val="FF6600"/>
                </a:solidFill>
                <a:latin typeface="Segoe Print" panose="02000600000000000000" pitchFamily="2" charset="0"/>
              </a:rPr>
              <a:t>Un mode « silencieux » </a:t>
            </a:r>
            <a:r>
              <a:rPr lang="fr-FR" sz="1600" dirty="0"/>
              <a:t>à activer ou désactiver directement via le panneau de commandes (mode </a:t>
            </a:r>
            <a:r>
              <a:rPr lang="fr-FR" sz="1600" dirty="0" err="1"/>
              <a:t>mi-vitesse</a:t>
            </a:r>
            <a:r>
              <a:rPr lang="fr-FR" sz="1600" dirty="0"/>
              <a:t>)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" y="4697604"/>
            <a:ext cx="8359140" cy="312546"/>
          </a:xfrm>
          <a:prstGeom prst="rect">
            <a:avLst/>
          </a:prstGeom>
          <a:solidFill>
            <a:srgbClr val="EB7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white"/>
                </a:solidFill>
                <a:latin typeface="Segoe Print" panose="02000600000000000000" pitchFamily="2" charset="0"/>
              </a:rPr>
              <a:t>Une adaptabilité à tout type d’environnement de travail</a:t>
            </a:r>
            <a:endParaRPr lang="fr-FR" b="1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grpSp>
        <p:nvGrpSpPr>
          <p:cNvPr id="25" name="Gruppieren 9"/>
          <p:cNvGrpSpPr/>
          <p:nvPr/>
        </p:nvGrpSpPr>
        <p:grpSpPr>
          <a:xfrm>
            <a:off x="3021950" y="2918765"/>
            <a:ext cx="3255144" cy="1695526"/>
            <a:chOff x="3021950" y="2716079"/>
            <a:chExt cx="3255144" cy="1898212"/>
          </a:xfrm>
        </p:grpSpPr>
        <p:grpSp>
          <p:nvGrpSpPr>
            <p:cNvPr id="26" name="Gruppieren 8"/>
            <p:cNvGrpSpPr/>
            <p:nvPr/>
          </p:nvGrpSpPr>
          <p:grpSpPr>
            <a:xfrm>
              <a:off x="3021951" y="4296265"/>
              <a:ext cx="3255143" cy="318026"/>
              <a:chOff x="2546983" y="4109921"/>
              <a:chExt cx="3907161" cy="437263"/>
            </a:xfrm>
          </p:grpSpPr>
          <p:sp>
            <p:nvSpPr>
              <p:cNvPr id="30" name="Rechteck 4"/>
              <p:cNvSpPr/>
              <p:nvPr/>
            </p:nvSpPr>
            <p:spPr>
              <a:xfrm>
                <a:off x="2546983" y="4129001"/>
                <a:ext cx="1703432" cy="4181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900" b="1" dirty="0">
                    <a:solidFill>
                      <a:schemeClr val="tx1"/>
                    </a:solidFill>
                  </a:rPr>
                  <a:t>P-3522DW</a:t>
                </a:r>
              </a:p>
              <a:p>
                <a:pPr algn="ctr"/>
                <a:r>
                  <a:rPr lang="de-DE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LED</a:t>
                </a:r>
              </a:p>
            </p:txBody>
          </p:sp>
          <p:sp>
            <p:nvSpPr>
              <p:cNvPr id="32" name="Rechteck 13"/>
              <p:cNvSpPr/>
              <p:nvPr/>
            </p:nvSpPr>
            <p:spPr>
              <a:xfrm>
                <a:off x="4668183" y="4109921"/>
                <a:ext cx="1785961" cy="4181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900" b="1" dirty="0">
                    <a:solidFill>
                      <a:schemeClr val="tx1"/>
                    </a:solidFill>
                  </a:rPr>
                  <a:t>P-4020DW</a:t>
                </a:r>
              </a:p>
              <a:p>
                <a:pPr algn="ctr"/>
                <a:r>
                  <a:rPr lang="de-DE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LCD 2 </a:t>
                </a:r>
                <a:r>
                  <a:rPr lang="de-DE" sz="9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lignes</a:t>
                </a:r>
                <a:endParaRPr lang="de-DE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950" y="2716079"/>
              <a:ext cx="1393568" cy="15982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967" y="2716079"/>
              <a:ext cx="1491460" cy="15484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Ellipse 32"/>
          <p:cNvSpPr/>
          <p:nvPr/>
        </p:nvSpPr>
        <p:spPr>
          <a:xfrm>
            <a:off x="6635403" y="3226001"/>
            <a:ext cx="1500962" cy="87019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17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0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pc="-150" dirty="0"/>
              <a:t>Des imprimantes </a:t>
            </a:r>
            <a:r>
              <a:rPr lang="fr-FR" sz="4000" spc="-150" dirty="0" err="1"/>
              <a:t>éco-responsables</a:t>
            </a:r>
            <a:r>
              <a:rPr lang="fr-FR" sz="4000" spc="-15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62000" y="1581150"/>
            <a:ext cx="8153400" cy="3048000"/>
          </a:xfrm>
        </p:spPr>
        <p:txBody>
          <a:bodyPr/>
          <a:lstStyle/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spc="-30" dirty="0">
                <a:solidFill>
                  <a:srgbClr val="FF6600"/>
                </a:solidFill>
                <a:latin typeface="Segoe Print" panose="02000600000000000000" pitchFamily="2" charset="0"/>
              </a:rPr>
              <a:t>Consommation énergétique réduite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fr-FR" sz="1600" b="1" dirty="0"/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spc="-30" dirty="0">
                <a:solidFill>
                  <a:srgbClr val="FF6600"/>
                </a:solidFill>
                <a:latin typeface="Segoe Print" panose="02000600000000000000" pitchFamily="2" charset="0"/>
              </a:rPr>
              <a:t>Valeurs TEC </a:t>
            </a:r>
            <a:r>
              <a:rPr lang="fr-FR" sz="1600" b="1" dirty="0"/>
              <a:t>optimisées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600" spc="-30" dirty="0">
                <a:solidFill>
                  <a:srgbClr val="FF6600"/>
                </a:solidFill>
                <a:latin typeface="Segoe Print" panose="02000600000000000000" pitchFamily="2" charset="0"/>
              </a:rPr>
              <a:t>Niveau d’émission de bruit réduit </a:t>
            </a:r>
            <a:r>
              <a:rPr lang="fr-FR" sz="1600" b="1" dirty="0"/>
              <a:t>grâce au nouveau concept technologique et au mode Silencieux (mode mi vitesse)  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176213" indent="-176213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fr-FR" spc="-30" dirty="0"/>
          </a:p>
          <a:p>
            <a:pPr marL="176213" indent="-176213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fr-FR" spc="-30" dirty="0"/>
          </a:p>
          <a:p>
            <a:pPr marL="176213" indent="-176213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fr-FR" spc="-30" dirty="0"/>
          </a:p>
          <a:p>
            <a:pPr marL="176213" indent="-176213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fr-FR" spc="-3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09600" y="4697604"/>
            <a:ext cx="8359140" cy="312546"/>
          </a:xfrm>
          <a:prstGeom prst="rect">
            <a:avLst/>
          </a:prstGeom>
          <a:solidFill>
            <a:srgbClr val="EB7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Segoe Print" panose="02000600000000000000" pitchFamily="2" charset="0"/>
              </a:rPr>
              <a:t>Des imprimantes respectueuses de l’environnement et des utilisateurs 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3" y="3135424"/>
            <a:ext cx="1219200" cy="121920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318151" y="3131006"/>
            <a:ext cx="1459366" cy="1389787"/>
            <a:chOff x="5290360" y="1528224"/>
            <a:chExt cx="3244040" cy="3008054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632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pc="-150" dirty="0"/>
              <a:t>Impression à partir d’une clé USB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62000" y="1581150"/>
            <a:ext cx="8206740" cy="3048000"/>
          </a:xfrm>
        </p:spPr>
        <p:txBody>
          <a:bodyPr/>
          <a:lstStyle/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pc="-30" dirty="0">
                <a:solidFill>
                  <a:srgbClr val="FF6600"/>
                </a:solidFill>
                <a:latin typeface="Segoe Print" panose="02000600000000000000" pitchFamily="2" charset="0"/>
              </a:rPr>
              <a:t>Fonctionnalité disponible sur le modèle P-4020DW </a:t>
            </a:r>
            <a:endParaRPr lang="de-DE" spc="-30" dirty="0">
              <a:solidFill>
                <a:srgbClr val="FF6600"/>
              </a:solidFill>
              <a:latin typeface="Segoe Print" panose="02000600000000000000" pitchFamily="2" charset="0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4697604"/>
            <a:ext cx="8359140" cy="312546"/>
          </a:xfrm>
          <a:prstGeom prst="rect">
            <a:avLst/>
          </a:prstGeom>
          <a:solidFill>
            <a:srgbClr val="EB7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white"/>
                </a:solidFill>
                <a:latin typeface="Segoe Print" panose="02000600000000000000" pitchFamily="2" charset="0"/>
              </a:rPr>
              <a:t>Souplesse et accessibilité optimales pour les utilisateurs </a:t>
            </a:r>
            <a:endParaRPr lang="fr-FR" b="1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412" y1="26890" x2="79412" y2="26890"/>
                        <a14:foregroundMark x1="81424" y1="43247" x2="81424" y2="43247"/>
                        <a14:foregroundMark x1="81889" y1="58116" x2="81889" y2="58116"/>
                        <a14:foregroundMark x1="80495" y1="70756" x2="80495" y2="70756"/>
                        <a14:foregroundMark x1="76471" y1="83767" x2="76471" y2="83767"/>
                        <a14:foregroundMark x1="90402" y1="72615" x2="90402" y2="72615"/>
                        <a14:foregroundMark x1="92105" y1="49071" x2="92105" y2="49071"/>
                        <a14:foregroundMark x1="93344" y1="39281" x2="93344" y2="39281"/>
                        <a14:foregroundMark x1="95820" y1="20818" x2="95820" y2="20818"/>
                        <a14:foregroundMark x1="95511" y1="9046" x2="95511" y2="9046"/>
                        <a14:foregroundMark x1="96594" y1="77323" x2="96594" y2="77323"/>
                        <a14:foregroundMark x1="89319" y1="85750" x2="89319" y2="85750"/>
                        <a14:foregroundMark x1="80650" y1="94300" x2="80650" y2="94300"/>
                        <a14:foregroundMark x1="70433" y1="95415" x2="70433" y2="95415"/>
                        <a14:foregroundMark x1="53406" y1="93680" x2="53406" y2="93680"/>
                        <a14:foregroundMark x1="15635" y1="92813" x2="15635" y2="92813"/>
                        <a14:foregroundMark x1="6192" y1="91078" x2="6192" y2="91078"/>
                        <a14:foregroundMark x1="4954" y1="85006" x2="4954" y2="84387"/>
                        <a14:foregroundMark x1="5263" y1="78439" x2="5263" y2="78439"/>
                        <a14:foregroundMark x1="63158" y1="68401" x2="63158" y2="68401"/>
                        <a14:foregroundMark x1="74613" y1="78191" x2="74613" y2="78191"/>
                        <a14:foregroundMark x1="97059" y1="61710" x2="97059" y2="61710"/>
                        <a14:foregroundMark x1="95820" y1="71871" x2="95820" y2="71871"/>
                        <a14:foregroundMark x1="94892" y1="54151" x2="94892" y2="54151"/>
                        <a14:foregroundMark x1="95975" y1="38414" x2="95975" y2="38414"/>
                        <a14:foregroundMark x1="95820" y1="28129" x2="95820" y2="28129"/>
                        <a14:foregroundMark x1="95201" y1="15613" x2="95201" y2="15613"/>
                        <a14:foregroundMark x1="95511" y1="3470" x2="95511" y2="3470"/>
                        <a14:foregroundMark x1="69969" y1="2974" x2="69969" y2="2974"/>
                        <a14:foregroundMark x1="27554" y1="1983" x2="27554" y2="1983"/>
                        <a14:foregroundMark x1="5108" y1="10285" x2="5108" y2="10285"/>
                        <a14:foregroundMark x1="9288" y1="8674" x2="9288" y2="8674"/>
                        <a14:foregroundMark x1="12848" y1="7559" x2="12848" y2="7559"/>
                        <a14:foregroundMark x1="15944" y1="6320" x2="15944" y2="6320"/>
                        <a14:foregroundMark x1="20588" y1="4957" x2="20588" y2="4957"/>
                        <a14:foregroundMark x1="22755" y1="3346" x2="22755" y2="3346"/>
                        <a14:foregroundMark x1="31579" y1="1239" x2="33282" y2="1239"/>
                        <a14:foregroundMark x1="43963" y1="1859" x2="43963" y2="1859"/>
                        <a14:foregroundMark x1="54954" y1="2107" x2="54954" y2="2107"/>
                        <a14:foregroundMark x1="63622" y1="2726" x2="63622" y2="2726"/>
                        <a14:foregroundMark x1="75077" y1="2602" x2="76935" y2="2726"/>
                        <a14:foregroundMark x1="88545" y1="2974" x2="88545" y2="2974"/>
                        <a14:foregroundMark x1="96440" y1="12268" x2="96440" y2="12268"/>
                        <a14:foregroundMark x1="96285" y1="18835" x2="96285" y2="18835"/>
                        <a14:foregroundMark x1="92415" y1="77200" x2="92415" y2="77200"/>
                        <a14:foregroundMark x1="91950" y1="83395" x2="91950" y2="83395"/>
                        <a14:foregroundMark x1="86378" y1="92689" x2="86378" y2="92689"/>
                        <a14:foregroundMark x1="82198" y1="97274" x2="82198" y2="97274"/>
                        <a14:foregroundMark x1="35604" y1="1363" x2="35604" y2="1363"/>
                        <a14:foregroundMark x1="38854" y1="1735" x2="38854" y2="1735"/>
                        <a14:foregroundMark x1="41022" y1="1859" x2="41022" y2="1859"/>
                        <a14:foregroundMark x1="46440" y1="1983" x2="46440" y2="1983"/>
                        <a14:foregroundMark x1="49536" y1="2230" x2="49536" y2="2230"/>
                        <a14:foregroundMark x1="57585" y1="2107" x2="57585" y2="2107"/>
                        <a14:foregroundMark x1="62229" y1="2478" x2="62229" y2="2478"/>
                        <a14:foregroundMark x1="81269" y1="2726" x2="81269" y2="2726"/>
                        <a14:foregroundMark x1="95666" y1="51301" x2="95666" y2="51301"/>
                        <a14:foregroundMark x1="96904" y1="49442" x2="96904" y2="49442"/>
                        <a14:foregroundMark x1="97523" y1="30483" x2="97523" y2="30483"/>
                        <a14:foregroundMark x1="97833" y1="31846" x2="97833" y2="31846"/>
                        <a14:foregroundMark x1="97988" y1="47212" x2="97988" y2="47212"/>
                        <a14:foregroundMark x1="95820" y1="67906" x2="95820" y2="67906"/>
                        <a14:foregroundMark x1="97059" y1="66295" x2="97059" y2="66295"/>
                        <a14:foregroundMark x1="97523" y1="63817" x2="97523" y2="63817"/>
                        <a14:foregroundMark x1="97988" y1="62577" x2="97988" y2="62577"/>
                        <a14:foregroundMark x1="97833" y1="63569" x2="97833" y2="63569"/>
                        <a14:foregroundMark x1="9598" y1="42627" x2="9598" y2="42627"/>
                        <a14:foregroundMark x1="4025" y1="42503" x2="4025" y2="42503"/>
                        <a14:foregroundMark x1="3560" y1="35688" x2="3560" y2="35688"/>
                        <a14:foregroundMark x1="3406" y1="27757" x2="3406" y2="27757"/>
                        <a14:foregroundMark x1="3560" y1="25031" x2="3560" y2="24659"/>
                        <a14:foregroundMark x1="4025" y1="18092" x2="4025" y2="18092"/>
                        <a14:foregroundMark x1="3406" y1="14746" x2="3406" y2="14746"/>
                        <a14:foregroundMark x1="3715" y1="71747" x2="3715" y2="71252"/>
                        <a14:foregroundMark x1="4025" y1="64560" x2="4025" y2="64560"/>
                        <a14:foregroundMark x1="4180" y1="53779" x2="4180" y2="53779"/>
                        <a14:foregroundMark x1="4180" y1="49566" x2="4180" y2="49566"/>
                        <a14:foregroundMark x1="52632" y1="2478" x2="52632" y2="2478"/>
                        <a14:foregroundMark x1="7430" y1="9418" x2="7430" y2="9418"/>
                        <a14:foregroundMark x1="11610" y1="8178" x2="11610" y2="8178"/>
                        <a14:foregroundMark x1="14396" y1="7187" x2="14396" y2="7187"/>
                        <a14:foregroundMark x1="17802" y1="5824" x2="17802" y2="5824"/>
                        <a14:foregroundMark x1="19350" y1="5204" x2="19350" y2="5204"/>
                        <a14:foregroundMark x1="21981" y1="4337" x2="21981" y2="4337"/>
                        <a14:foregroundMark x1="6347" y1="9789" x2="6347" y2="9789"/>
                        <a14:foregroundMark x1="8824" y1="9046" x2="8824" y2="9046"/>
                        <a14:foregroundMark x1="10526" y1="8426" x2="10526" y2="8426"/>
                        <a14:foregroundMark x1="25851" y1="2478" x2="25851" y2="2478"/>
                        <a14:foregroundMark x1="24458" y1="2726" x2="24458" y2="2726"/>
                        <a14:foregroundMark x1="16873" y1="6196" x2="16873" y2="6196"/>
                        <a14:backgroundMark x1="8050" y1="97398" x2="8050" y2="97398"/>
                        <a14:backgroundMark x1="1703" y1="40273" x2="1703" y2="40273"/>
                        <a14:backgroundMark x1="89319" y1="867" x2="89319" y2="867"/>
                        <a14:backgroundMark x1="98916" y1="867" x2="98916" y2="867"/>
                        <a14:backgroundMark x1="94737" y1="1115" x2="94737" y2="1115"/>
                        <a14:backgroundMark x1="86223" y1="1115" x2="86223" y2="1115"/>
                        <a14:backgroundMark x1="77554" y1="991" x2="77554" y2="991"/>
                        <a14:backgroundMark x1="70433" y1="743" x2="70433" y2="743"/>
                        <a14:backgroundMark x1="64241" y1="867" x2="64241" y2="867"/>
                        <a14:backgroundMark x1="59443" y1="620" x2="59443" y2="620"/>
                        <a14:backgroundMark x1="73529" y1="867" x2="73529" y2="867"/>
                        <a14:backgroundMark x1="56347" y1="743" x2="56347" y2="743"/>
                        <a14:backgroundMark x1="53560" y1="496" x2="53560" y2="496"/>
                        <a14:backgroundMark x1="99226" y1="27261" x2="99226" y2="27261"/>
                        <a14:backgroundMark x1="99226" y1="40025" x2="99226" y2="40025"/>
                        <a14:backgroundMark x1="99071" y1="47212" x2="99071" y2="47212"/>
                        <a14:backgroundMark x1="99071" y1="57249" x2="99071" y2="57249"/>
                        <a14:backgroundMark x1="99226" y1="66914" x2="99226" y2="66914"/>
                        <a14:backgroundMark x1="99381" y1="72862" x2="99381" y2="72862"/>
                        <a14:backgroundMark x1="99226" y1="75960" x2="99226" y2="75960"/>
                        <a14:backgroundMark x1="99071" y1="69517" x2="99071" y2="69517"/>
                        <a14:backgroundMark x1="99226" y1="62701" x2="99226" y2="62701"/>
                        <a14:backgroundMark x1="99381" y1="59727" x2="99381" y2="59727"/>
                        <a14:backgroundMark x1="99381" y1="53779" x2="99381" y2="53779"/>
                        <a14:backgroundMark x1="99071" y1="51797" x2="99071" y2="51797"/>
                        <a14:backgroundMark x1="99071" y1="49690" x2="99071" y2="49690"/>
                        <a14:backgroundMark x1="99226" y1="43742" x2="99226" y2="43742"/>
                        <a14:backgroundMark x1="98762" y1="36059" x2="98762" y2="36059"/>
                        <a14:backgroundMark x1="99071" y1="64684" x2="99071" y2="64684"/>
                        <a14:backgroundMark x1="99381" y1="55514" x2="99381" y2="55514"/>
                        <a14:backgroundMark x1="99226" y1="74102" x2="99226" y2="74102"/>
                        <a14:backgroundMark x1="47214" y1="372" x2="47214" y2="372"/>
                        <a14:backgroundMark x1="42879" y1="372" x2="42879" y2="372"/>
                        <a14:backgroundMark x1="1238" y1="67534" x2="1238" y2="67534"/>
                        <a14:backgroundMark x1="1238" y1="48823" x2="1238" y2="48823"/>
                        <a14:backgroundMark x1="1084" y1="29120" x2="1084" y2="29120"/>
                        <a14:backgroundMark x1="66873" y1="496" x2="66873" y2="496"/>
                        <a14:backgroundMark x1="27709" y1="372" x2="27709" y2="372"/>
                        <a14:backgroundMark x1="33901" y1="496" x2="33901" y2="496"/>
                        <a14:backgroundMark x1="37616" y1="496" x2="37616" y2="496"/>
                        <a14:backgroundMark x1="39783" y1="496" x2="39783" y2="496"/>
                        <a14:backgroundMark x1="41486" y1="743" x2="41486" y2="743"/>
                        <a14:backgroundMark x1="44582" y1="991" x2="44582" y2="991"/>
                        <a14:backgroundMark x1="49381" y1="867" x2="49381" y2="867"/>
                        <a14:backgroundMark x1="30650" y1="372" x2="30650" y2="372"/>
                        <a14:backgroundMark x1="32043" y1="372" x2="32043" y2="372"/>
                        <a14:backgroundMark x1="35604" y1="372" x2="35604" y2="372"/>
                        <a14:backgroundMark x1="51393" y1="372" x2="51393" y2="372"/>
                        <a14:backgroundMark x1="99381" y1="67658" x2="99381" y2="67658"/>
                        <a14:backgroundMark x1="4334" y1="7311" x2="4334" y2="7311"/>
                        <a14:backgroundMark x1="11920" y1="3594" x2="11920" y2="3594"/>
                        <a14:backgroundMark x1="8359" y1="4213" x2="8359" y2="4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/>
        </p:blipFill>
        <p:spPr bwMode="auto">
          <a:xfrm>
            <a:off x="5433676" y="2150668"/>
            <a:ext cx="2865402" cy="20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6759245" y="2209190"/>
            <a:ext cx="1459366" cy="120700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78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mkt2.LEEUWIN-TA\Desktop\Page_intermediaire_présentation_TA Vgr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Grp="1"/>
          </p:cNvSpPr>
          <p:nvPr>
            <p:ph type="subTitle" idx="1"/>
          </p:nvPr>
        </p:nvSpPr>
        <p:spPr>
          <a:xfrm>
            <a:off x="-106363" y="4103688"/>
            <a:ext cx="9174163" cy="514350"/>
          </a:xfrm>
        </p:spPr>
        <p:txBody>
          <a:bodyPr/>
          <a:lstStyle/>
          <a:p>
            <a:pPr algn="r"/>
            <a:r>
              <a:rPr lang="fr-FR" altLang="fr-FR" dirty="0">
                <a:solidFill>
                  <a:srgbClr val="F47825"/>
                </a:solidFill>
                <a:latin typeface="Arial Black" pitchFamily="34" charset="0"/>
              </a:rPr>
              <a:t>Spécifications produits</a:t>
            </a:r>
            <a:endParaRPr lang="fr-FR" altLang="fr-FR" i="1" dirty="0">
              <a:solidFill>
                <a:srgbClr val="F47825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1445" y="3941382"/>
            <a:ext cx="114935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6000" b="1" i="1" dirty="0">
                <a:solidFill>
                  <a:srgbClr val="FF6600"/>
                </a:solidFill>
                <a:latin typeface="Arial Black" panose="020B0A040201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22412273"/>
      </p:ext>
    </p:extLst>
  </p:cSld>
  <p:clrMapOvr>
    <a:masterClrMapping/>
  </p:clrMapOvr>
  <p:transition spd="slow" advTm="680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Encombrement minimum 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635755"/>
              </p:ext>
            </p:extLst>
          </p:nvPr>
        </p:nvGraphicFramePr>
        <p:xfrm>
          <a:off x="818070" y="2245767"/>
          <a:ext cx="5968102" cy="20257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37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329">
                <a:tc>
                  <a:txBody>
                    <a:bodyPr/>
                    <a:lstStyle/>
                    <a:p>
                      <a:r>
                        <a:rPr lang="en-GB" sz="1400" noProof="0" dirty="0" err="1"/>
                        <a:t>Modèles</a:t>
                      </a:r>
                      <a:endParaRPr lang="en-GB" sz="1400" noProof="0" dirty="0"/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Hauteur </a:t>
                      </a:r>
                    </a:p>
                    <a:p>
                      <a:pPr algn="ctr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(mm)</a:t>
                      </a:r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Largeur</a:t>
                      </a:r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(mm)</a:t>
                      </a:r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Profondeur</a:t>
                      </a:r>
                      <a:r>
                        <a:rPr lang="en-GB" sz="1400" b="1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</a:p>
                  </a:txBody>
                  <a:tcPr marL="91436" marR="91436" marT="60993" marB="609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de-DE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P-3522DW</a:t>
                      </a:r>
                    </a:p>
                    <a:p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P-4020DW</a:t>
                      </a:r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marL="91436" marR="91436" marT="60993" marB="609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solidFill>
                            <a:schemeClr val="tx1"/>
                          </a:solidFill>
                        </a:rPr>
                        <a:t>PF-1100</a:t>
                      </a:r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393</a:t>
                      </a:r>
                    </a:p>
                  </a:txBody>
                  <a:tcPr marL="91436" marR="91436" marT="60993" marB="6099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Cabin</a:t>
                      </a:r>
                      <a:r>
                        <a:rPr lang="en-GB" sz="1400" b="1" baseline="0" noProof="0" dirty="0"/>
                        <a:t> 78</a:t>
                      </a:r>
                      <a:endParaRPr lang="en-GB" sz="1400" b="1" noProof="0" dirty="0"/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510</a:t>
                      </a:r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375</a:t>
                      </a:r>
                    </a:p>
                  </a:txBody>
                  <a:tcPr marL="91436" marR="91436" marT="60993" marB="60993" anchor="ctr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393</a:t>
                      </a:r>
                    </a:p>
                  </a:txBody>
                  <a:tcPr marL="91436" marR="91436" marT="60993" marB="6099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416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Productivité optimisée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48322180"/>
              </p:ext>
            </p:extLst>
          </p:nvPr>
        </p:nvGraphicFramePr>
        <p:xfrm>
          <a:off x="715658" y="2095344"/>
          <a:ext cx="6093362" cy="23621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7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P-3522DW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P-4020DW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Vitesse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baseline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d’impression</a:t>
                      </a:r>
                      <a:endParaRPr lang="en-GB" sz="1400" noProof="0" dirty="0"/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u="none" noProof="0" dirty="0">
                          <a:solidFill>
                            <a:schemeClr val="tx1"/>
                          </a:solidFill>
                        </a:rPr>
                        <a:t>35 </a:t>
                      </a:r>
                      <a:r>
                        <a:rPr lang="en-GB" sz="1400" b="1" i="0" noProof="0" dirty="0">
                          <a:solidFill>
                            <a:schemeClr val="tx1"/>
                          </a:solidFill>
                        </a:rPr>
                        <a:t>ppm A4</a:t>
                      </a:r>
                      <a:endParaRPr lang="en-GB" sz="1400" b="1" i="0" u="none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dirty="0">
                          <a:solidFill>
                            <a:schemeClr val="tx1"/>
                          </a:solidFill>
                        </a:rPr>
                        <a:t>40 ppm A4</a:t>
                      </a:r>
                      <a:endParaRPr lang="de-DE" sz="14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 err="1"/>
                        <a:t>Processeur</a:t>
                      </a:r>
                      <a:endParaRPr lang="en-GB" sz="1400" noProof="0" dirty="0"/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marL="457200" lvl="1" indent="-457200" algn="ctr"/>
                      <a:r>
                        <a:rPr lang="en-GB" altLang="ja-JP" sz="1400" b="1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lang="en-GB" altLang="ja-JP" sz="1400" b="1" i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ja-JP" sz="1400" b="1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MHz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457200" lvl="1" indent="-457200" algn="ctr"/>
                      <a:r>
                        <a:rPr lang="de-DE" altLang="ja-JP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 MHz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Temps de sortie 1ère page</a:t>
                      </a:r>
                      <a:endParaRPr lang="en-GB" sz="1400" noProof="0" dirty="0"/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6.8 sec.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6.4 sec.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noProof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Préchauffage</a:t>
                      </a:r>
                      <a:endParaRPr lang="en-GB" sz="1400" noProof="0" dirty="0"/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15 sec.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15 Sec.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123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Qualité d’impression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0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43120296"/>
              </p:ext>
            </p:extLst>
          </p:nvPr>
        </p:nvGraphicFramePr>
        <p:xfrm>
          <a:off x="957059" y="2395183"/>
          <a:ext cx="5595558" cy="10363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31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267"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P-3522DW</a:t>
                      </a:r>
                    </a:p>
                    <a:p>
                      <a:pPr algn="ctr"/>
                      <a:r>
                        <a:rPr lang="en-GB" sz="1400" b="1" noProof="0" dirty="0"/>
                        <a:t>P-4020DW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 err="1"/>
                        <a:t>Résolution</a:t>
                      </a:r>
                      <a:r>
                        <a:rPr lang="en-GB" sz="1400" baseline="0" noProof="0" dirty="0"/>
                        <a:t> </a:t>
                      </a:r>
                      <a:r>
                        <a:rPr lang="en-GB" sz="1400" baseline="0" noProof="0" dirty="0" err="1"/>
                        <a:t>d’impression</a:t>
                      </a:r>
                      <a:endParaRPr lang="en-GB" sz="1400" noProof="0" dirty="0"/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 x 600 dpi,</a:t>
                      </a:r>
                      <a:endParaRPr lang="en-GB" sz="1400" b="0" i="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1" i="0" u="none" noProof="0" dirty="0">
                          <a:solidFill>
                            <a:schemeClr val="tx1"/>
                          </a:solidFill>
                        </a:rPr>
                        <a:t>1,200</a:t>
                      </a:r>
                      <a:r>
                        <a:rPr lang="en-GB" sz="1400" b="1" i="0" u="none" baseline="0" noProof="0" dirty="0">
                          <a:solidFill>
                            <a:schemeClr val="tx1"/>
                          </a:solidFill>
                        </a:rPr>
                        <a:t> x 1,200 dpi 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92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Gestion papier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8727850"/>
              </p:ext>
            </p:extLst>
          </p:nvPr>
        </p:nvGraphicFramePr>
        <p:xfrm>
          <a:off x="942430" y="2142083"/>
          <a:ext cx="5684268" cy="17677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1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P-3522DW</a:t>
                      </a:r>
                    </a:p>
                    <a:p>
                      <a:pPr algn="ctr"/>
                      <a:r>
                        <a:rPr lang="en-GB" sz="1400" b="1" dirty="0"/>
                        <a:t>P-4020DW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Capacité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papier 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entrée (standard)</a:t>
                      </a:r>
                      <a:endParaRPr lang="en-GB" sz="1400" dirty="0"/>
                    </a:p>
                  </a:txBody>
                  <a:tcPr marT="45704" marB="4570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250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feuilles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+ Bypass 100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feuilles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Capacité</a:t>
                      </a:r>
                      <a:r>
                        <a:rPr lang="en-GB" sz="1400" dirty="0"/>
                        <a:t> papier </a:t>
                      </a:r>
                      <a:r>
                        <a:rPr lang="en-GB" sz="1400" dirty="0" err="1"/>
                        <a:t>en</a:t>
                      </a:r>
                      <a:r>
                        <a:rPr lang="en-GB" sz="1400" dirty="0"/>
                        <a:t> sortie </a:t>
                      </a:r>
                    </a:p>
                    <a:p>
                      <a:endParaRPr lang="en-GB" sz="1400" dirty="0"/>
                    </a:p>
                  </a:txBody>
                  <a:tcPr marT="45704" marB="4570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250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feuilles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20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Interfaces et connectivité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0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06124756"/>
              </p:ext>
            </p:extLst>
          </p:nvPr>
        </p:nvGraphicFramePr>
        <p:xfrm>
          <a:off x="1293559" y="2354225"/>
          <a:ext cx="5220244" cy="16763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P-3522DW</a:t>
                      </a:r>
                    </a:p>
                    <a:p>
                      <a:pPr algn="ctr"/>
                      <a:r>
                        <a:rPr lang="en-GB" sz="1400" b="1" noProof="0" dirty="0"/>
                        <a:t>P-4020DW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Interfaces standard</a:t>
                      </a:r>
                      <a:endParaRPr lang="en-GB" sz="1800" b="0" i="0" u="none" strike="noStrike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4" marB="4570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</a:rPr>
                        <a:t>USB 2.0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</a:rPr>
                        <a:t>10/100/1000BaseTX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 err="1">
                          <a:solidFill>
                            <a:schemeClr val="tx1"/>
                          </a:solidFill>
                        </a:rPr>
                        <a:t>Hôte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</a:rPr>
                        <a:t> USB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</a:rPr>
                        <a:t>Slot 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</a:rPr>
                        <a:t>Wi-Fi</a:t>
                      </a:r>
                      <a:endParaRPr lang="en-GB" sz="7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89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Fonctionnalités additionnelles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76703314"/>
              </p:ext>
            </p:extLst>
          </p:nvPr>
        </p:nvGraphicFramePr>
        <p:xfrm>
          <a:off x="1008266" y="2273758"/>
          <a:ext cx="5622853" cy="16942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5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28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P-3522DW</a:t>
                      </a:r>
                    </a:p>
                    <a:p>
                      <a:pPr algn="ctr"/>
                      <a:r>
                        <a:rPr lang="en-GB" sz="1400" b="1" dirty="0"/>
                        <a:t>P-4020DW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86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Mode 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priorité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au bypass </a:t>
                      </a:r>
                      <a:endParaRPr lang="en-GB" sz="1400" dirty="0"/>
                    </a:p>
                  </a:txBody>
                  <a:tcPr marL="91443" marR="91443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Oui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4" marB="457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62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Mode 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silencieux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(mi-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vitesse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1400" dirty="0"/>
                    </a:p>
                  </a:txBody>
                  <a:tcPr marL="91443" marR="91443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Oui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4" marB="457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86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Compteur 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recto-verso</a:t>
                      </a:r>
                      <a:endParaRPr lang="en-GB" sz="1400" dirty="0"/>
                    </a:p>
                  </a:txBody>
                  <a:tcPr marL="91443" marR="91443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Oui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43" marR="91443" marT="45714" marB="457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93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/>
          </p:cNvSpPr>
          <p:nvPr/>
        </p:nvSpPr>
        <p:spPr bwMode="auto">
          <a:xfrm>
            <a:off x="0" y="0"/>
            <a:ext cx="3124200" cy="5165725"/>
          </a:xfrm>
          <a:prstGeom prst="rect">
            <a:avLst/>
          </a:prstGeom>
          <a:solidFill>
            <a:srgbClr val="EB7615"/>
          </a:solidFill>
          <a:ln>
            <a:noFill/>
          </a:ln>
        </p:spPr>
        <p:txBody>
          <a:bodyPr lIns="0" tIns="0" rIns="72000" bIns="0" anchor="ctr"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641B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endParaRPr lang="fr-FR" altLang="fr-FR" sz="16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endParaRPr lang="fr-FR" altLang="fr-FR" sz="16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endParaRPr lang="fr-FR" altLang="fr-FR" sz="16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endParaRPr lang="fr-FR" altLang="fr-FR" sz="1600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r>
              <a:rPr lang="fr-FR" altLang="fr-FR" sz="1600" dirty="0">
                <a:solidFill>
                  <a:prstClr val="white"/>
                </a:solidFill>
                <a:latin typeface="Calibri Light" panose="020F0302020204030204" pitchFamily="34" charset="0"/>
              </a:rPr>
              <a:t>Positionnement    </a:t>
            </a:r>
            <a:r>
              <a:rPr lang="fr-FR" altLang="fr-FR" sz="1600" dirty="0">
                <a:solidFill>
                  <a:srgbClr val="EB7615"/>
                </a:solidFill>
                <a:latin typeface="Calibri Light" panose="020F0302020204030204" pitchFamily="34" charset="0"/>
              </a:rPr>
              <a:t>,</a:t>
            </a:r>
            <a:br>
              <a:rPr lang="fr-FR" altLang="fr-FR" sz="1600" dirty="0">
                <a:solidFill>
                  <a:prstClr val="white"/>
                </a:solidFill>
                <a:latin typeface="Calibri Light" panose="020F0302020204030204" pitchFamily="34" charset="0"/>
              </a:rPr>
            </a:br>
            <a:r>
              <a:rPr lang="fr-FR" altLang="fr-FR" sz="1600" dirty="0">
                <a:solidFill>
                  <a:prstClr val="white"/>
                </a:solidFill>
                <a:latin typeface="Calibri Light" panose="020F0302020204030204" pitchFamily="34" charset="0"/>
              </a:rPr>
              <a:t>produits </a:t>
            </a:r>
            <a:r>
              <a:rPr lang="fr-FR" altLang="fr-FR" sz="1600" b="1" i="1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  <a:r>
              <a:rPr lang="fr-FR" altLang="fr-FR" sz="1600" b="1" i="1" dirty="0">
                <a:solidFill>
                  <a:prstClr val="white"/>
                </a:solidFill>
                <a:latin typeface="Calibri Light" panose="020F0302020204030204" pitchFamily="34" charset="0"/>
              </a:rPr>
              <a:t>. </a:t>
            </a:r>
            <a:endParaRPr lang="fr-FR" altLang="fr-FR" sz="1600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endParaRPr lang="fr-FR" altLang="fr-FR" sz="1600" b="1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r>
              <a:rPr lang="fr-FR" altLang="fr-FR" sz="1600" dirty="0">
                <a:solidFill>
                  <a:prstClr val="white"/>
                </a:solidFill>
                <a:latin typeface="Calibri Light" panose="020F0302020204030204" pitchFamily="34" charset="0"/>
              </a:rPr>
              <a:t>Caractéristiques, avantages et    </a:t>
            </a:r>
            <a:r>
              <a:rPr lang="fr-FR" altLang="fr-FR" sz="1600" dirty="0">
                <a:solidFill>
                  <a:srgbClr val="EB7615"/>
                </a:solidFill>
                <a:latin typeface="Calibri Light" panose="020F0302020204030204" pitchFamily="34" charset="0"/>
              </a:rPr>
              <a:t>,</a:t>
            </a:r>
            <a:br>
              <a:rPr lang="fr-FR" altLang="fr-FR" sz="1600" dirty="0">
                <a:solidFill>
                  <a:prstClr val="white"/>
                </a:solidFill>
                <a:latin typeface="Calibri Light" panose="020F0302020204030204" pitchFamily="34" charset="0"/>
              </a:rPr>
            </a:br>
            <a:r>
              <a:rPr lang="fr-FR" altLang="fr-FR" sz="1600" dirty="0">
                <a:solidFill>
                  <a:prstClr val="white"/>
                </a:solidFill>
                <a:latin typeface="Calibri Light" panose="020F0302020204030204" pitchFamily="34" charset="0"/>
              </a:rPr>
              <a:t> bénéfices produits </a:t>
            </a:r>
            <a:r>
              <a:rPr lang="fr-FR" altLang="fr-FR" sz="1600" b="1" i="1" dirty="0">
                <a:solidFill>
                  <a:prstClr val="white"/>
                </a:solidFill>
                <a:latin typeface="Arial Black" panose="020B0A04020102020204" pitchFamily="34" charset="0"/>
                <a:cs typeface="Arial" pitchFamily="34" charset="0"/>
              </a:rPr>
              <a:t>2</a:t>
            </a:r>
            <a:r>
              <a:rPr lang="fr-FR" altLang="fr-FR" sz="1600" b="1" dirty="0">
                <a:solidFill>
                  <a:prstClr val="white"/>
                </a:solidFill>
                <a:latin typeface="Calibri Light" panose="020F0302020204030204" pitchFamily="34" charset="0"/>
                <a:cs typeface="Arial" pitchFamily="34" charset="0"/>
              </a:rPr>
              <a:t>. </a:t>
            </a:r>
            <a:endParaRPr lang="fr-FR" altLang="fr-FR" sz="1600" dirty="0">
              <a:solidFill>
                <a:prstClr val="white"/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r>
              <a:rPr lang="fr-FR" altLang="fr-FR" sz="1600" b="1" dirty="0">
                <a:solidFill>
                  <a:prstClr val="white"/>
                </a:solidFill>
                <a:latin typeface="Calibri Light" panose="020F0302020204030204" pitchFamily="34" charset="0"/>
                <a:cs typeface="Arial" pitchFamily="34" charset="0"/>
              </a:rPr>
              <a:t> </a:t>
            </a: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r>
              <a:rPr lang="fr-FR" altLang="fr-FR" sz="1600" dirty="0">
                <a:solidFill>
                  <a:prstClr val="white"/>
                </a:solidFill>
                <a:latin typeface="Calibri Light" panose="020F0302020204030204" pitchFamily="34" charset="0"/>
              </a:rPr>
              <a:t>Spécifications produits </a:t>
            </a:r>
            <a:r>
              <a:rPr lang="fr-FR" altLang="fr-FR" sz="1600" b="1" i="1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  <a:r>
              <a:rPr lang="fr-FR" altLang="fr-FR" sz="1600" b="1" dirty="0">
                <a:solidFill>
                  <a:prstClr val="white"/>
                </a:solidFill>
                <a:latin typeface="Calibri Light" panose="020F0302020204030204" pitchFamily="34" charset="0"/>
              </a:rPr>
              <a:t>. </a:t>
            </a:r>
            <a:endParaRPr lang="fr-FR" altLang="fr-FR" sz="1600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endParaRPr lang="fr-FR" altLang="fr-FR" sz="1600" b="1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r>
              <a:rPr lang="fr-FR" altLang="fr-FR" sz="1600" dirty="0">
                <a:solidFill>
                  <a:prstClr val="white"/>
                </a:solidFill>
                <a:latin typeface="Calibri Light" panose="020F0302020204030204" pitchFamily="34" charset="0"/>
              </a:rPr>
              <a:t>Schéma de </a:t>
            </a:r>
            <a:r>
              <a:rPr lang="fr-FR" altLang="fr-FR" sz="1600">
                <a:solidFill>
                  <a:prstClr val="white"/>
                </a:solidFill>
                <a:latin typeface="Calibri Light" panose="020F0302020204030204" pitchFamily="34" charset="0"/>
              </a:rPr>
              <a:t>configuration </a:t>
            </a:r>
            <a:r>
              <a:rPr lang="fr-FR" altLang="fr-FR" sz="1600" b="1" i="1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  <a:r>
              <a:rPr lang="fr-FR" altLang="fr-FR" sz="1600" b="1">
                <a:solidFill>
                  <a:prstClr val="white"/>
                </a:solidFill>
                <a:latin typeface="Calibri Light" panose="020F0302020204030204" pitchFamily="34" charset="0"/>
              </a:rPr>
              <a:t>.</a:t>
            </a:r>
            <a:endParaRPr lang="fr-FR" altLang="fr-FR" sz="1600" b="1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endParaRPr lang="fr-FR" altLang="fr-FR" sz="1600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endParaRPr lang="fr-FR" altLang="fr-FR" sz="16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</a:endParaRPr>
          </a:p>
          <a:p>
            <a:pPr marL="0" lvl="1" indent="0" algn="r" defTabSz="914400" eaLnBrk="1" hangingPunct="1">
              <a:spcBef>
                <a:spcPct val="0"/>
              </a:spcBef>
              <a:buClr>
                <a:srgbClr val="FF6600"/>
              </a:buClr>
              <a:buFont typeface="Wingdings 2" pitchFamily="18" charset="2"/>
              <a:buNone/>
              <a:defRPr/>
            </a:pPr>
            <a:endParaRPr lang="fr-FR" altLang="fr-FR" sz="16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6413"/>
            <a:ext cx="60198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4641"/>
      </p:ext>
    </p:extLst>
  </p:cSld>
  <p:clrMapOvr>
    <a:masterClrMapping/>
  </p:clrMapOvr>
  <p:transition spd="slow" advTm="487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Options gestion papier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0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32165909"/>
              </p:ext>
            </p:extLst>
          </p:nvPr>
        </p:nvGraphicFramePr>
        <p:xfrm>
          <a:off x="1139940" y="2076247"/>
          <a:ext cx="5554615" cy="24536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8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P-3522DW</a:t>
                      </a:r>
                    </a:p>
                    <a:p>
                      <a:pPr algn="ctr"/>
                      <a:r>
                        <a:rPr lang="en-GB" sz="1400" b="1" dirty="0"/>
                        <a:t>P-4020DW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Cassette </a:t>
                      </a:r>
                      <a:r>
                        <a:rPr lang="en-GB" sz="11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optionnelle</a:t>
                      </a:r>
                      <a:endParaRPr lang="en-GB" sz="1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250 </a:t>
                      </a:r>
                      <a:r>
                        <a:rPr lang="en-GB" sz="1100" b="0" dirty="0" err="1">
                          <a:solidFill>
                            <a:schemeClr val="tx1"/>
                          </a:solidFill>
                        </a:rPr>
                        <a:t>feuilles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PF-1100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casette</a:t>
                      </a:r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universelle</a:t>
                      </a:r>
                      <a:r>
                        <a:rPr lang="en-GB" sz="11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(60-163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g/m²)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Formats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A4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– A6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Maximum 2 x PF-1100 </a:t>
                      </a:r>
                      <a:r>
                        <a:rPr lang="en-GB" sz="1100" b="0" i="1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installés</a:t>
                      </a:r>
                      <a:r>
                        <a:rPr lang="en-GB" sz="1100" b="0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61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Autres options disponibles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72359008"/>
              </p:ext>
            </p:extLst>
          </p:nvPr>
        </p:nvGraphicFramePr>
        <p:xfrm>
          <a:off x="942429" y="2112930"/>
          <a:ext cx="5581910" cy="20015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45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222">
                <a:tc>
                  <a:txBody>
                    <a:bodyPr/>
                    <a:lstStyle/>
                    <a:p>
                      <a:r>
                        <a:rPr lang="en-GB" sz="1400" dirty="0"/>
                        <a:t>Option</a:t>
                      </a:r>
                    </a:p>
                  </a:txBody>
                  <a:tcPr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P-3522DW</a:t>
                      </a:r>
                    </a:p>
                    <a:p>
                      <a:pPr algn="ctr"/>
                      <a:r>
                        <a:rPr lang="en-GB" sz="1400" b="1" dirty="0"/>
                        <a:t>P-4020DW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Card authentication kit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4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Card</a:t>
                      </a:r>
                      <a:r>
                        <a:rPr kumimoji="0" lang="fr-FR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Authentication</a:t>
                      </a:r>
                      <a:r>
                        <a:rPr kumimoji="0" lang="fr-FR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Kit (B</a:t>
                      </a:r>
                      <a:r>
                        <a:rPr lang="en-GB" sz="1100" b="1" i="0" dirty="0">
                          <a:solidFill>
                            <a:schemeClr val="tx1"/>
                          </a:solidFill>
                        </a:rPr>
                        <a:t>)*</a:t>
                      </a: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Card reader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holder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solidFill>
                            <a:schemeClr val="tx1"/>
                          </a:solidFill>
                        </a:rPr>
                        <a:t>Snap-in holder*</a:t>
                      </a: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ThinPrint</a:t>
                      </a:r>
                      <a:r>
                        <a:rPr lang="en-GB" sz="1400" baseline="30000" dirty="0"/>
                        <a:t>®</a:t>
                      </a:r>
                      <a:r>
                        <a:rPr lang="en-GB" sz="1400" dirty="0"/>
                        <a:t> kit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UG-33</a:t>
                      </a: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Mémoire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 err="1"/>
                        <a:t>optionnelle</a:t>
                      </a:r>
                      <a:endParaRPr lang="en-GB" sz="1400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SD Card </a:t>
                      </a: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feld 6"/>
          <p:cNvSpPr txBox="1"/>
          <p:nvPr/>
        </p:nvSpPr>
        <p:spPr>
          <a:xfrm>
            <a:off x="613833" y="4442247"/>
            <a:ext cx="4060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</a:rPr>
              <a:t>*non </a:t>
            </a:r>
            <a:r>
              <a:rPr lang="en-GB" sz="1100" dirty="0" err="1">
                <a:solidFill>
                  <a:srgbClr val="000000"/>
                </a:solidFill>
              </a:rPr>
              <a:t>disponibles</a:t>
            </a:r>
            <a:r>
              <a:rPr lang="en-GB" sz="1100" dirty="0">
                <a:solidFill>
                  <a:srgbClr val="000000"/>
                </a:solidFill>
              </a:rPr>
              <a:t> pour le </a:t>
            </a:r>
            <a:r>
              <a:rPr lang="en-GB" sz="1100" dirty="0" err="1">
                <a:solidFill>
                  <a:srgbClr val="000000"/>
                </a:solidFill>
              </a:rPr>
              <a:t>modèle</a:t>
            </a:r>
            <a:r>
              <a:rPr lang="en-GB" sz="1100" dirty="0">
                <a:solidFill>
                  <a:srgbClr val="000000"/>
                </a:solidFill>
              </a:rPr>
              <a:t> P-3522DW </a:t>
            </a:r>
          </a:p>
        </p:txBody>
      </p:sp>
    </p:spTree>
    <p:extLst>
      <p:ext uri="{BB962C8B-B14F-4D97-AF65-F5344CB8AC3E}">
        <p14:creationId xmlns:p14="http://schemas.microsoft.com/office/powerpoint/2010/main" val="164268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Consommation énergétique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0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33749183"/>
              </p:ext>
            </p:extLst>
          </p:nvPr>
        </p:nvGraphicFramePr>
        <p:xfrm>
          <a:off x="1008266" y="1814170"/>
          <a:ext cx="5943576" cy="28143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0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59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P-3522DW</a:t>
                      </a:r>
                    </a:p>
                    <a:p>
                      <a:pPr algn="ctr"/>
                      <a:r>
                        <a:rPr lang="en-GB" sz="1400" b="1" dirty="0"/>
                        <a:t>P-4020DW 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Max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approx.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966 W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approx.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974 W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En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cours</a:t>
                      </a:r>
                      <a:r>
                        <a:rPr lang="en-GB" sz="1400" baseline="0" dirty="0"/>
                        <a:t> de </a:t>
                      </a:r>
                      <a:r>
                        <a:rPr lang="en-GB" sz="1400" baseline="0" dirty="0" err="1"/>
                        <a:t>fonctionnement</a:t>
                      </a:r>
                      <a:endParaRPr lang="en-GB" sz="1400" dirty="0"/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approx.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620 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Stand-by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approx.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8 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Veille</a:t>
                      </a:r>
                      <a:endParaRPr lang="de-DE" sz="1400" dirty="0"/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approx.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0.8 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Valeur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TEC (KWh/week) </a:t>
                      </a:r>
                      <a:endParaRPr lang="en-GB" sz="1400" dirty="0"/>
                    </a:p>
                  </a:txBody>
                  <a:tcPr marL="142110" marR="14211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1.36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1.60</a:t>
                      </a:r>
                    </a:p>
                  </a:txBody>
                  <a:tcPr marL="14803" marR="14803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8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Valeur TEC vs.  Concurrence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Inhaltsplatzhalt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78763074"/>
              </p:ext>
            </p:extLst>
          </p:nvPr>
        </p:nvGraphicFramePr>
        <p:xfrm>
          <a:off x="831156" y="1586128"/>
          <a:ext cx="6175374" cy="10058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09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err="1"/>
                        <a:t>Modèle</a:t>
                      </a:r>
                      <a:endParaRPr lang="en-GB" sz="1400" noProof="0" dirty="0"/>
                    </a:p>
                  </a:txBody>
                  <a:tcPr marL="142110" marR="142110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/>
                        <a:t>ppm</a:t>
                      </a:r>
                    </a:p>
                  </a:txBody>
                  <a:tcPr marL="142110" marR="14211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Valeur</a:t>
                      </a:r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TEC (KWh/week) </a:t>
                      </a:r>
                    </a:p>
                  </a:txBody>
                  <a:tcPr marL="142110" marR="142110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noProof="0" dirty="0"/>
                        <a:t>P-3522DW</a:t>
                      </a:r>
                    </a:p>
                    <a:p>
                      <a:r>
                        <a:rPr lang="en-GB" sz="1300" noProof="0" dirty="0"/>
                        <a:t>P-4020DW</a:t>
                      </a:r>
                    </a:p>
                  </a:txBody>
                  <a:tcPr marL="142110" marR="142110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(35 ppm)</a:t>
                      </a:r>
                    </a:p>
                    <a:p>
                      <a:pPr algn="l"/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(40 ppm)</a:t>
                      </a:r>
                    </a:p>
                  </a:txBody>
                  <a:tcPr marL="14803" marR="14803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1.36</a:t>
                      </a:r>
                    </a:p>
                    <a:p>
                      <a:pPr algn="ctr"/>
                      <a:r>
                        <a:rPr lang="en-GB" sz="13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1.60</a:t>
                      </a:r>
                      <a:endParaRPr lang="en-GB" sz="13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4803" marR="14803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326316"/>
              </p:ext>
            </p:extLst>
          </p:nvPr>
        </p:nvGraphicFramePr>
        <p:xfrm>
          <a:off x="830649" y="3020892"/>
          <a:ext cx="6175881" cy="11874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40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4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HP LaserJet Pro M402dn </a:t>
                      </a: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8" marB="45728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(38 ppm)</a:t>
                      </a:r>
                    </a:p>
                  </a:txBody>
                  <a:tcPr marL="91432" marR="91432" marT="45728" marB="4572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7" marR="9527" marT="952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Samsung </a:t>
                      </a:r>
                      <a:r>
                        <a:rPr lang="de-DE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SL-M3820ND</a:t>
                      </a: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(38 ppm)</a:t>
                      </a:r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9527" marR="9527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7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Lexmark MS510dn</a:t>
                      </a: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(43 ppm</a:t>
                      </a:r>
                      <a:r>
                        <a:rPr lang="en-GB" sz="800" noProof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7" marR="9527" marT="95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6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HP LaserJet Enterprise M506dn</a:t>
                      </a: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(43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</a:rPr>
                        <a:t> ppm)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7" marR="9527" marT="952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51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Niveaux sonores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84928256"/>
              </p:ext>
            </p:extLst>
          </p:nvPr>
        </p:nvGraphicFramePr>
        <p:xfrm>
          <a:off x="796124" y="1915312"/>
          <a:ext cx="6093701" cy="96005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13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883"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Niveaux</a:t>
                      </a:r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sonores</a:t>
                      </a:r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(RAL-UZ 171)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P-3522DW</a:t>
                      </a: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88">
                <a:tc>
                  <a:txBody>
                    <a:bodyPr/>
                    <a:lstStyle/>
                    <a:p>
                      <a:r>
                        <a:rPr lang="en-GB" sz="1050" dirty="0" err="1"/>
                        <a:t>En</a:t>
                      </a:r>
                      <a:r>
                        <a:rPr lang="en-GB" sz="1050" dirty="0"/>
                        <a:t> </a:t>
                      </a:r>
                      <a:r>
                        <a:rPr lang="en-GB" sz="1050" dirty="0" err="1"/>
                        <a:t>fonctionnement</a:t>
                      </a:r>
                      <a:r>
                        <a:rPr lang="en-GB" sz="1050" baseline="0" dirty="0"/>
                        <a:t> </a:t>
                      </a:r>
                      <a:endParaRPr lang="en-GB" sz="105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63.4 dB(A)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88">
                <a:tc>
                  <a:txBody>
                    <a:bodyPr/>
                    <a:lstStyle/>
                    <a:p>
                      <a:r>
                        <a:rPr lang="en-GB" sz="1050" dirty="0" err="1"/>
                        <a:t>En</a:t>
                      </a:r>
                      <a:r>
                        <a:rPr lang="en-GB" sz="1050" dirty="0"/>
                        <a:t> </a:t>
                      </a:r>
                      <a:r>
                        <a:rPr lang="en-GB" sz="1050" dirty="0" err="1"/>
                        <a:t>veille</a:t>
                      </a:r>
                      <a:r>
                        <a:rPr lang="en-GB" sz="1050" dirty="0"/>
                        <a:t> 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Non </a:t>
                      </a:r>
                      <a:r>
                        <a:rPr lang="en-GB" sz="1050" b="0" dirty="0" err="1">
                          <a:solidFill>
                            <a:schemeClr val="tx1"/>
                          </a:solidFill>
                        </a:rPr>
                        <a:t>détectable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64354011"/>
              </p:ext>
            </p:extLst>
          </p:nvPr>
        </p:nvGraphicFramePr>
        <p:xfrm>
          <a:off x="796124" y="3100906"/>
          <a:ext cx="6093701" cy="96005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4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883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Noise emissions</a:t>
                      </a:r>
                      <a:endParaRPr lang="en-GB" sz="12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(RAL-UZ</a:t>
                      </a:r>
                      <a:r>
                        <a:rPr lang="en-GB" sz="1200" baseline="0" dirty="0"/>
                        <a:t> 171)</a:t>
                      </a:r>
                      <a:endParaRPr lang="en-GB" sz="12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P-4020DW</a:t>
                      </a: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88">
                <a:tc>
                  <a:txBody>
                    <a:bodyPr/>
                    <a:lstStyle/>
                    <a:p>
                      <a:r>
                        <a:rPr lang="en-GB" sz="1050" dirty="0" err="1"/>
                        <a:t>En</a:t>
                      </a:r>
                      <a:r>
                        <a:rPr lang="en-GB" sz="1050" dirty="0"/>
                        <a:t> </a:t>
                      </a:r>
                      <a:r>
                        <a:rPr lang="en-GB" sz="1050" dirty="0" err="1"/>
                        <a:t>fonctionnement</a:t>
                      </a:r>
                      <a:r>
                        <a:rPr lang="en-GB" sz="1050" baseline="0" dirty="0"/>
                        <a:t> </a:t>
                      </a:r>
                      <a:endParaRPr lang="en-GB" sz="105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64.3 dB(A)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88">
                <a:tc>
                  <a:txBody>
                    <a:bodyPr/>
                    <a:lstStyle/>
                    <a:p>
                      <a:r>
                        <a:rPr lang="en-GB" sz="1050" dirty="0" err="1"/>
                        <a:t>En</a:t>
                      </a:r>
                      <a:r>
                        <a:rPr lang="en-GB" sz="1050" dirty="0"/>
                        <a:t> </a:t>
                      </a:r>
                      <a:r>
                        <a:rPr lang="en-GB" sz="1050" dirty="0" err="1"/>
                        <a:t>veille</a:t>
                      </a:r>
                      <a:r>
                        <a:rPr lang="en-GB" sz="1050" dirty="0"/>
                        <a:t> 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Non </a:t>
                      </a:r>
                      <a:r>
                        <a:rPr lang="en-GB" sz="1050" b="0" dirty="0" err="1">
                          <a:solidFill>
                            <a:schemeClr val="tx1"/>
                          </a:solidFill>
                        </a:rPr>
                        <a:t>détectable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11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Durée de vie et volumes 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0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26293384"/>
              </p:ext>
            </p:extLst>
          </p:nvPr>
        </p:nvGraphicFramePr>
        <p:xfrm>
          <a:off x="847332" y="2287321"/>
          <a:ext cx="5955804" cy="14071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50" marR="91450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P-3522DW</a:t>
                      </a:r>
                    </a:p>
                    <a:p>
                      <a:pPr algn="ctr"/>
                      <a:r>
                        <a:rPr lang="en-GB" sz="1400" b="1" dirty="0"/>
                        <a:t>P-4020DW</a:t>
                      </a:r>
                      <a:endParaRPr lang="en-GB" sz="1400" dirty="0"/>
                    </a:p>
                  </a:txBody>
                  <a:tcPr marL="91450" marR="91450" marT="45728" marB="45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Durée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de vie</a:t>
                      </a:r>
                      <a:endParaRPr lang="en-GB" sz="1400" dirty="0"/>
                    </a:p>
                  </a:txBody>
                  <a:tcPr marL="91450" marR="91450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200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000 pages</a:t>
                      </a:r>
                    </a:p>
                  </a:txBody>
                  <a:tcPr marL="91450" marR="91450" marT="45728" marB="45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Volume 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moyen</a:t>
                      </a: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mensuel</a:t>
                      </a:r>
                      <a:endParaRPr lang="en-GB" sz="1400" dirty="0"/>
                    </a:p>
                  </a:txBody>
                  <a:tcPr marL="91450" marR="91450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300 pages </a:t>
                      </a:r>
                    </a:p>
                  </a:txBody>
                  <a:tcPr marL="91450" marR="91450" marT="45728" marB="45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705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Consommables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006530" y="2245767"/>
            <a:ext cx="1756470" cy="2023027"/>
            <a:chOff x="5290360" y="1528224"/>
            <a:chExt cx="3244040" cy="300805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66134632"/>
              </p:ext>
            </p:extLst>
          </p:nvPr>
        </p:nvGraphicFramePr>
        <p:xfrm>
          <a:off x="818071" y="2149398"/>
          <a:ext cx="5929928" cy="22452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2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P-3522DW</a:t>
                      </a:r>
                    </a:p>
                    <a:p>
                      <a:pPr algn="ctr"/>
                      <a:r>
                        <a:rPr lang="en-GB" sz="1100" b="1" dirty="0"/>
                        <a:t>P-4020DW</a:t>
                      </a:r>
                      <a:endParaRPr lang="en-GB" sz="1100" dirty="0"/>
                    </a:p>
                  </a:txBody>
                  <a:tcPr marL="91450" marR="91450" marT="45704" marB="457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Toner de </a:t>
                      </a:r>
                      <a:r>
                        <a:rPr lang="en-GB" sz="1100" dirty="0" err="1"/>
                        <a:t>démarrage</a:t>
                      </a:r>
                      <a:r>
                        <a:rPr lang="en-GB" sz="1100" dirty="0"/>
                        <a:t> 	</a:t>
                      </a:r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000 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pages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* (P-3522DW)</a:t>
                      </a:r>
                    </a:p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600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pages* (P-4020DW)</a:t>
                      </a: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aseline="0" dirty="0" err="1"/>
                        <a:t>Capacité</a:t>
                      </a:r>
                      <a:r>
                        <a:rPr lang="en-GB" sz="1100" baseline="0" dirty="0"/>
                        <a:t> cartouche de toner </a:t>
                      </a:r>
                      <a:endParaRPr lang="en-GB" sz="1100" dirty="0"/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PK‐1010 :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000 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pages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* (P-3522DW)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PK‐1011 :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pages* (P-4020DW)</a:t>
                      </a: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Kit de maintenance</a:t>
                      </a:r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MK-1152 :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000 pages </a:t>
                      </a: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GB" sz="7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selon</a:t>
                      </a: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7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norme</a:t>
                      </a: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ISO 19752</a:t>
                      </a: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86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mkt2.LEEUWIN-TA\Desktop\Page_intermediaire_présentation_TA Vgr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Grp="1"/>
          </p:cNvSpPr>
          <p:nvPr>
            <p:ph type="subTitle" idx="1"/>
          </p:nvPr>
        </p:nvSpPr>
        <p:spPr>
          <a:xfrm>
            <a:off x="-106363" y="4103688"/>
            <a:ext cx="9174163" cy="514350"/>
          </a:xfrm>
        </p:spPr>
        <p:txBody>
          <a:bodyPr/>
          <a:lstStyle/>
          <a:p>
            <a:pPr algn="r"/>
            <a:r>
              <a:rPr lang="fr-FR" altLang="fr-FR" dirty="0">
                <a:solidFill>
                  <a:srgbClr val="F47825"/>
                </a:solidFill>
                <a:latin typeface="Arial Black" pitchFamily="34" charset="0"/>
              </a:rPr>
              <a:t>Schéma de configuration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3886200"/>
            <a:ext cx="114935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6000" b="1" i="1" dirty="0">
                <a:solidFill>
                  <a:srgbClr val="FF6600"/>
                </a:solidFill>
                <a:latin typeface="Arial Black" panose="020B0A040201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08812410"/>
      </p:ext>
    </p:extLst>
  </p:cSld>
  <p:clrMapOvr>
    <a:masterClrMapping/>
  </p:clrMapOvr>
  <p:transition spd="slow" advTm="6803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Schéma de configuration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12371" y="1809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+mn-lt"/>
              </a:rPr>
              <a:t>Options: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7978" y="2343150"/>
            <a:ext cx="1620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fr-FR" sz="1400" dirty="0">
                <a:latin typeface="+mn-lt"/>
              </a:rPr>
              <a:t>Lecteur de cartes* + support Snap-In*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7978" y="3028950"/>
            <a:ext cx="1620421" cy="4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fr-FR" sz="1400" dirty="0" err="1">
                <a:latin typeface="+mn-lt"/>
              </a:rPr>
              <a:t>Card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Authentication</a:t>
            </a:r>
            <a:r>
              <a:rPr lang="fr-FR" sz="1400" dirty="0">
                <a:latin typeface="+mn-lt"/>
              </a:rPr>
              <a:t> Kit (B)*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36171" y="3486150"/>
            <a:ext cx="1502228" cy="4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fr-FR" sz="1400" dirty="0">
                <a:latin typeface="+mn-lt"/>
              </a:rPr>
              <a:t>UG-33 </a:t>
            </a:r>
          </a:p>
          <a:p>
            <a:pPr algn="r">
              <a:lnSpc>
                <a:spcPts val="1200"/>
              </a:lnSpc>
            </a:pPr>
            <a:r>
              <a:rPr lang="fr-FR" sz="1400" dirty="0" err="1">
                <a:latin typeface="+mn-lt"/>
              </a:rPr>
              <a:t>ThinPrint</a:t>
            </a:r>
            <a:r>
              <a:rPr lang="fr-FR" sz="1400" dirty="0">
                <a:latin typeface="+mn-lt"/>
              </a:rPr>
              <a:t> ® Kit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23885"/>
            <a:ext cx="742950" cy="7360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646" y="3002569"/>
            <a:ext cx="537754" cy="37438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646" y="3442329"/>
            <a:ext cx="537754" cy="37438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388041" y="4571005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sz="1400" dirty="0">
                <a:latin typeface="+mn-lt"/>
              </a:rPr>
              <a:t>Meuble Cabin-78 (en option)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86300" y="1575680"/>
            <a:ext cx="2590800" cy="56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sz="1400" dirty="0">
                <a:latin typeface="+mn-lt"/>
              </a:rPr>
              <a:t>En standard : </a:t>
            </a:r>
          </a:p>
          <a:p>
            <a:pPr>
              <a:lnSpc>
                <a:spcPts val="1200"/>
              </a:lnSpc>
            </a:pPr>
            <a:r>
              <a:rPr lang="fr-FR" sz="1400" dirty="0">
                <a:latin typeface="+mn-lt"/>
              </a:rPr>
              <a:t>Cassette Universelle 250 feuilles + bypass 100 feuilles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61100" y="3977241"/>
            <a:ext cx="2590800" cy="4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sz="1400" dirty="0">
                <a:latin typeface="+mn-lt"/>
              </a:rPr>
              <a:t>Cassette Universelle 250 feuilles  PF-1100 (en option – max. 2)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0" b="93939" l="718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525" y="4022821"/>
            <a:ext cx="1336675" cy="31658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" b="99451" l="241" r="100000">
                        <a14:foregroundMark x1="7470" y1="5769" x2="2651" y2="20879"/>
                        <a14:foregroundMark x1="8675" y1="5220" x2="92289" y2="3846"/>
                        <a14:foregroundMark x1="93253" y1="6044" x2="96867" y2="236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6071" y="2554952"/>
            <a:ext cx="1329814" cy="116639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71525" y="4569072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sz="1100" dirty="0">
                <a:latin typeface="+mn-lt"/>
              </a:rPr>
              <a:t>* Pas pour le modèle P-3522DW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" b="99451" l="241" r="100000">
                        <a14:foregroundMark x1="7470" y1="5769" x2="2651" y2="20879"/>
                        <a14:foregroundMark x1="8675" y1="5220" x2="92289" y2="3846"/>
                        <a14:foregroundMark x1="93253" y1="6044" x2="96867" y2="236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8521" y="2567260"/>
            <a:ext cx="1329814" cy="116639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041321" y="2352283"/>
            <a:ext cx="1254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b="1" dirty="0">
                <a:latin typeface="+mn-lt"/>
              </a:rPr>
              <a:t>P-3522DW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843756" y="2352283"/>
            <a:ext cx="1254579" cy="26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FR" b="1" dirty="0">
                <a:latin typeface="+mn-lt"/>
              </a:rPr>
              <a:t>P-4020DW</a:t>
            </a:r>
          </a:p>
        </p:txBody>
      </p:sp>
    </p:spTree>
    <p:extLst>
      <p:ext uri="{BB962C8B-B14F-4D97-AF65-F5344CB8AC3E}">
        <p14:creationId xmlns:p14="http://schemas.microsoft.com/office/powerpoint/2010/main" val="806425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mkt2.LEEUWIN-TA\Desktop\Page_intermediaire_présentation_TA Vgr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011953"/>
      </p:ext>
    </p:extLst>
  </p:cSld>
  <p:clrMapOvr>
    <a:masterClrMapping/>
  </p:clrMapOvr>
  <p:transition spd="slow" advTm="680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mkt2.LEEUWIN-TA\Desktop\Page_intermediaire_présentation_TA Vgr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Grp="1"/>
          </p:cNvSpPr>
          <p:nvPr>
            <p:ph type="subTitle" idx="1"/>
          </p:nvPr>
        </p:nvSpPr>
        <p:spPr>
          <a:xfrm>
            <a:off x="-106363" y="4103688"/>
            <a:ext cx="9174163" cy="514350"/>
          </a:xfrm>
        </p:spPr>
        <p:txBody>
          <a:bodyPr/>
          <a:lstStyle/>
          <a:p>
            <a:pPr algn="r"/>
            <a:r>
              <a:rPr lang="fr-FR" altLang="fr-FR" dirty="0">
                <a:solidFill>
                  <a:srgbClr val="F47825"/>
                </a:solidFill>
                <a:latin typeface="Arial Black" pitchFamily="34" charset="0"/>
              </a:rPr>
              <a:t>Positionnement produits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1650" y="3886200"/>
            <a:ext cx="114935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6000" b="1" i="1" dirty="0">
                <a:solidFill>
                  <a:srgbClr val="FF6600"/>
                </a:solidFill>
                <a:latin typeface="Arial Black" panose="020B0A040201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377941056"/>
      </p:ext>
    </p:extLst>
  </p:cSld>
  <p:clrMapOvr>
    <a:masterClrMapping/>
  </p:clrMapOvr>
  <p:transition spd="slow" advTm="680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642801" y="1847544"/>
            <a:ext cx="1877138" cy="2108916"/>
            <a:chOff x="5290360" y="1528224"/>
            <a:chExt cx="3244040" cy="3008054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558290"/>
            <a:ext cx="8534400" cy="3276600"/>
          </a:xfrm>
        </p:spPr>
        <p:txBody>
          <a:bodyPr/>
          <a:lstStyle/>
          <a:p>
            <a:pPr marL="685800" lvl="2" indent="0">
              <a:spcBef>
                <a:spcPts val="0"/>
              </a:spcBef>
              <a:buClr>
                <a:srgbClr val="FF6600"/>
              </a:buClr>
              <a:buNone/>
              <a:tabLst>
                <a:tab pos="1524000" algn="l"/>
              </a:tabLst>
              <a:defRPr/>
            </a:pPr>
            <a:r>
              <a:rPr lang="fr-FR" sz="3200" dirty="0">
                <a:solidFill>
                  <a:srgbClr val="FF8000"/>
                </a:solidFill>
                <a:latin typeface="Segoe Print" panose="02000600000000000000" pitchFamily="2" charset="0"/>
                <a:cs typeface="+mn-cs"/>
                <a:sym typeface="Wingdings" panose="05000000000000000000" pitchFamily="2" charset="2"/>
              </a:rPr>
              <a:t> </a:t>
            </a:r>
          </a:p>
          <a:p>
            <a:pPr lvl="2">
              <a:spcBef>
                <a:spcPts val="0"/>
              </a:spcBef>
              <a:buClr>
                <a:srgbClr val="FF6600"/>
              </a:buClr>
              <a:buFont typeface="Wingdings" pitchFamily="2" charset="2"/>
              <a:buChar char="q"/>
              <a:tabLst>
                <a:tab pos="1524000" algn="l"/>
              </a:tabLst>
              <a:defRPr/>
            </a:pPr>
            <a:endParaRPr lang="fr-FR" sz="2400" dirty="0">
              <a:solidFill>
                <a:srgbClr val="FF8000"/>
              </a:solidFill>
              <a:latin typeface="Segoe Print" panose="02000600000000000000" pitchFamily="2" charset="0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305800" cy="10064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fr-FR" altLang="de-DE" sz="3600" dirty="0"/>
              <a:t>Concept produits </a:t>
            </a:r>
            <a:br>
              <a:rPr lang="fr-FR" altLang="de-DE" sz="2400" dirty="0"/>
            </a:br>
            <a:r>
              <a:rPr lang="fr-FR" altLang="de-DE" sz="1600" dirty="0"/>
              <a:t>P-3522DW &amp; P-4020DW</a:t>
            </a:r>
            <a:endParaRPr lang="fr-FR" altLang="fr-FR" sz="1600" dirty="0"/>
          </a:p>
        </p:txBody>
      </p:sp>
      <p:sp>
        <p:nvSpPr>
          <p:cNvPr id="32" name="Textfeld 11"/>
          <p:cNvSpPr txBox="1"/>
          <p:nvPr/>
        </p:nvSpPr>
        <p:spPr>
          <a:xfrm>
            <a:off x="2074130" y="1823905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altLang="de-DE" sz="1400" kern="0" dirty="0">
                <a:solidFill>
                  <a:srgbClr val="000000"/>
                </a:solidFill>
                <a:ea typeface="MS PGothic" pitchFamily="34" charset="-128"/>
              </a:rPr>
              <a:t>Intégration</a:t>
            </a:r>
          </a:p>
        </p:txBody>
      </p:sp>
      <p:sp>
        <p:nvSpPr>
          <p:cNvPr id="34" name="Oval 11"/>
          <p:cNvSpPr/>
          <p:nvPr/>
        </p:nvSpPr>
        <p:spPr>
          <a:xfrm>
            <a:off x="3080754" y="1529697"/>
            <a:ext cx="2893057" cy="2723325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dirty="0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35" name="Oval 20"/>
          <p:cNvSpPr>
            <a:spLocks noChangeAspect="1"/>
          </p:cNvSpPr>
          <p:nvPr/>
        </p:nvSpPr>
        <p:spPr>
          <a:xfrm>
            <a:off x="3049319" y="1792661"/>
            <a:ext cx="584799" cy="550489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8200"/>
            </a:solidFill>
            <a:prstDash val="solid"/>
          </a:ln>
          <a:effectLst/>
        </p:spPr>
        <p:txBody>
          <a:bodyPr wrap="none" lIns="0" rIns="0" bIns="0" rtlCol="0" anchor="ctr"/>
          <a:lstStyle/>
          <a:p>
            <a:pPr algn="ctr">
              <a:defRPr/>
            </a:pPr>
            <a:endParaRPr lang="fr-FR" b="1" kern="0" dirty="0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38" name="Gruppieren 7"/>
          <p:cNvGrpSpPr/>
          <p:nvPr/>
        </p:nvGrpSpPr>
        <p:grpSpPr>
          <a:xfrm>
            <a:off x="2971800" y="3257549"/>
            <a:ext cx="604976" cy="561687"/>
            <a:chOff x="2230802" y="3441513"/>
            <a:chExt cx="828088" cy="816752"/>
          </a:xfrm>
        </p:grpSpPr>
        <p:sp>
          <p:nvSpPr>
            <p:cNvPr id="54" name="Oval 20"/>
            <p:cNvSpPr>
              <a:spLocks noChangeAspect="1"/>
            </p:cNvSpPr>
            <p:nvPr/>
          </p:nvSpPr>
          <p:spPr>
            <a:xfrm>
              <a:off x="2230802" y="3457796"/>
              <a:ext cx="800468" cy="800469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F8200"/>
              </a:solidFill>
              <a:prstDash val="solid"/>
            </a:ln>
            <a:effectLst/>
          </p:spPr>
          <p:txBody>
            <a:bodyPr wrap="none" lIns="0" rIns="0" bIns="0" rtlCol="0" anchor="ctr"/>
            <a:lstStyle/>
            <a:p>
              <a:pPr algn="ctr">
                <a:defRPr/>
              </a:pPr>
              <a:endParaRPr lang="fr-FR" b="1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pic>
          <p:nvPicPr>
            <p:cNvPr id="55" name="Bild 16" descr="Icon_0004_Vektor-Smart-Objek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165" y="3441513"/>
              <a:ext cx="754725" cy="754726"/>
            </a:xfrm>
            <a:prstGeom prst="rect">
              <a:avLst/>
            </a:prstGeom>
          </p:spPr>
        </p:pic>
      </p:grpSp>
      <p:grpSp>
        <p:nvGrpSpPr>
          <p:cNvPr id="39" name="Gruppieren 8"/>
          <p:cNvGrpSpPr/>
          <p:nvPr/>
        </p:nvGrpSpPr>
        <p:grpSpPr>
          <a:xfrm>
            <a:off x="5650235" y="2619759"/>
            <a:ext cx="621702" cy="557488"/>
            <a:chOff x="5897029" y="2456854"/>
            <a:chExt cx="850982" cy="810646"/>
          </a:xfrm>
        </p:grpSpPr>
        <p:sp>
          <p:nvSpPr>
            <p:cNvPr id="52" name="Oval 20"/>
            <p:cNvSpPr>
              <a:spLocks noChangeAspect="1"/>
            </p:cNvSpPr>
            <p:nvPr/>
          </p:nvSpPr>
          <p:spPr>
            <a:xfrm>
              <a:off x="5947542" y="2467031"/>
              <a:ext cx="800469" cy="800469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F8200"/>
              </a:solidFill>
              <a:prstDash val="solid"/>
            </a:ln>
            <a:effectLst/>
          </p:spPr>
          <p:txBody>
            <a:bodyPr wrap="none" lIns="0" rIns="0" bIns="0" rtlCol="0" anchor="ctr"/>
            <a:lstStyle/>
            <a:p>
              <a:pPr algn="ctr">
                <a:defRPr/>
              </a:pPr>
              <a:endParaRPr lang="fr-FR" b="1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pic>
          <p:nvPicPr>
            <p:cNvPr id="53" name="Bild 5" descr="Icon_0001_Vektor-Smart-Objekt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7029" y="2456854"/>
              <a:ext cx="810646" cy="810646"/>
            </a:xfrm>
            <a:prstGeom prst="rect">
              <a:avLst/>
            </a:prstGeom>
          </p:spPr>
        </p:pic>
      </p:grpSp>
      <p:sp>
        <p:nvSpPr>
          <p:cNvPr id="40" name="Textfeld 9"/>
          <p:cNvSpPr txBox="1"/>
          <p:nvPr/>
        </p:nvSpPr>
        <p:spPr>
          <a:xfrm>
            <a:off x="5323917" y="4064241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400" kern="0" dirty="0">
                <a:solidFill>
                  <a:srgbClr val="000000"/>
                </a:solidFill>
                <a:ea typeface="MS PGothic" pitchFamily="34" charset="-128"/>
              </a:rPr>
              <a:t>Productivité</a:t>
            </a:r>
          </a:p>
        </p:txBody>
      </p:sp>
      <p:sp>
        <p:nvSpPr>
          <p:cNvPr id="41" name="Textfeld 10"/>
          <p:cNvSpPr txBox="1"/>
          <p:nvPr/>
        </p:nvSpPr>
        <p:spPr>
          <a:xfrm>
            <a:off x="5517751" y="1452238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altLang="de-DE" sz="1400" kern="0" dirty="0">
                <a:solidFill>
                  <a:srgbClr val="000000"/>
                </a:solidFill>
                <a:ea typeface="MS PGothic" pitchFamily="34" charset="-128"/>
              </a:rPr>
              <a:t>Impression mobile</a:t>
            </a:r>
          </a:p>
        </p:txBody>
      </p:sp>
      <p:sp>
        <p:nvSpPr>
          <p:cNvPr id="42" name="Textfeld 12"/>
          <p:cNvSpPr txBox="1"/>
          <p:nvPr/>
        </p:nvSpPr>
        <p:spPr>
          <a:xfrm>
            <a:off x="746725" y="3507079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altLang="de-DE" sz="1400" kern="0" dirty="0">
                <a:solidFill>
                  <a:srgbClr val="000000"/>
                </a:solidFill>
                <a:ea typeface="MS PGothic" pitchFamily="34" charset="-128"/>
              </a:rPr>
              <a:t>Haute qualité d‘impression</a:t>
            </a:r>
          </a:p>
        </p:txBody>
      </p:sp>
      <p:sp>
        <p:nvSpPr>
          <p:cNvPr id="43" name="Textfeld 13"/>
          <p:cNvSpPr txBox="1"/>
          <p:nvPr/>
        </p:nvSpPr>
        <p:spPr>
          <a:xfrm>
            <a:off x="6281356" y="2767568"/>
            <a:ext cx="2687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de-DE" sz="1400" kern="0" dirty="0">
                <a:solidFill>
                  <a:srgbClr val="000000"/>
                </a:solidFill>
                <a:ea typeface="MS PGothic" pitchFamily="34" charset="-128"/>
              </a:rPr>
              <a:t>Systèmes éco-responsables </a:t>
            </a:r>
          </a:p>
        </p:txBody>
      </p:sp>
      <p:pic>
        <p:nvPicPr>
          <p:cNvPr id="46" name="Bild 6" descr="Icon_0002_Vektor-Smart-Objekt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783115"/>
            <a:ext cx="594801" cy="559905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09600" y="4523138"/>
            <a:ext cx="8359140" cy="487012"/>
          </a:xfrm>
          <a:prstGeom prst="rect">
            <a:avLst/>
          </a:prstGeom>
          <a:solidFill>
            <a:srgbClr val="EB7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white"/>
                </a:solidFill>
                <a:latin typeface="Segoe Print" panose="02000600000000000000" pitchFamily="2" charset="0"/>
              </a:rPr>
              <a:t>Des imprimantes efficaces, compactes et d’une remarquable discrétion</a:t>
            </a:r>
            <a:endParaRPr lang="fr-FR" b="1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744990" y="1376124"/>
            <a:ext cx="584799" cy="550489"/>
            <a:chOff x="4942741" y="1441249"/>
            <a:chExt cx="584799" cy="550489"/>
          </a:xfrm>
        </p:grpSpPr>
        <p:sp>
          <p:nvSpPr>
            <p:cNvPr id="50" name="Oval 21"/>
            <p:cNvSpPr>
              <a:spLocks noChangeAspect="1"/>
            </p:cNvSpPr>
            <p:nvPr/>
          </p:nvSpPr>
          <p:spPr>
            <a:xfrm>
              <a:off x="4942741" y="1441249"/>
              <a:ext cx="584799" cy="550489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F8200"/>
              </a:solidFill>
              <a:prstDash val="solid"/>
            </a:ln>
            <a:effectLst/>
          </p:spPr>
          <p:txBody>
            <a:bodyPr wrap="none" lIns="0" rIns="0" bIns="0" rtlCol="0" anchor="ctr"/>
            <a:lstStyle/>
            <a:p>
              <a:pPr algn="ctr">
                <a:defRPr/>
              </a:pPr>
              <a:endParaRPr lang="fr-FR" b="1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80876" y="1522683"/>
              <a:ext cx="295441" cy="366347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4636690" y="3813936"/>
            <a:ext cx="584799" cy="550489"/>
            <a:chOff x="4954637" y="3747632"/>
            <a:chExt cx="584799" cy="550489"/>
          </a:xfrm>
        </p:grpSpPr>
        <p:sp>
          <p:nvSpPr>
            <p:cNvPr id="56" name="Oval 20"/>
            <p:cNvSpPr>
              <a:spLocks noChangeAspect="1"/>
            </p:cNvSpPr>
            <p:nvPr/>
          </p:nvSpPr>
          <p:spPr>
            <a:xfrm>
              <a:off x="4954637" y="3747632"/>
              <a:ext cx="584799" cy="550489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F8200"/>
              </a:solidFill>
              <a:prstDash val="solid"/>
            </a:ln>
            <a:effectLst/>
          </p:spPr>
          <p:txBody>
            <a:bodyPr wrap="none" lIns="0" rIns="0" bIns="0" rtlCol="0" anchor="ctr"/>
            <a:lstStyle/>
            <a:p>
              <a:pPr algn="ctr">
                <a:defRPr/>
              </a:pPr>
              <a:endParaRPr lang="fr-FR" b="1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14759" y="3843389"/>
              <a:ext cx="295441" cy="365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24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8305800" cy="10064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fr-FR" altLang="de-DE" sz="3600" dirty="0"/>
              <a:t>Concept produits </a:t>
            </a:r>
            <a:br>
              <a:rPr lang="fr-FR" altLang="de-DE" sz="2400" dirty="0"/>
            </a:br>
            <a:r>
              <a:rPr lang="fr-FR" altLang="de-DE" sz="1600" dirty="0"/>
              <a:t>P-3522DW &amp; P-4020DW</a:t>
            </a:r>
            <a:endParaRPr lang="fr-FR" altLang="fr-FR" sz="1600" dirty="0"/>
          </a:p>
        </p:txBody>
      </p:sp>
      <p:graphicFrame>
        <p:nvGraphicFramePr>
          <p:cNvPr id="6" name="Inhaltsplatzhalt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07896743"/>
              </p:ext>
            </p:extLst>
          </p:nvPr>
        </p:nvGraphicFramePr>
        <p:xfrm>
          <a:off x="911233" y="2119519"/>
          <a:ext cx="8004167" cy="18339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5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kern="120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Modèles</a:t>
                      </a:r>
                      <a:r>
                        <a:rPr lang="en-GB" sz="1400" b="1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noProof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précédents</a:t>
                      </a:r>
                      <a:endParaRPr lang="en-GB" sz="1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45" marB="457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/>
                        <a:t>ppm</a:t>
                      </a:r>
                    </a:p>
                  </a:txBody>
                  <a:tcPr marL="91436" marR="91436" marT="45745" marB="45745" anchor="ctr"/>
                </a:tc>
                <a:tc rowSpan="3"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marL="91436" marR="91436" marT="45745" marB="45745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Nouveaux</a:t>
                      </a:r>
                      <a:r>
                        <a:rPr lang="en-GB" sz="1400" b="1" baseline="0" noProof="0" dirty="0"/>
                        <a:t> </a:t>
                      </a:r>
                      <a:r>
                        <a:rPr lang="en-GB" sz="1400" b="1" baseline="0" noProof="0" dirty="0" err="1"/>
                        <a:t>modèles</a:t>
                      </a:r>
                      <a:endParaRPr lang="en-GB" sz="1400" b="1" noProof="0" dirty="0"/>
                    </a:p>
                  </a:txBody>
                  <a:tcPr marL="91436" marR="91436" marT="45745" marB="457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/>
                        <a:t>ppm</a:t>
                      </a:r>
                    </a:p>
                  </a:txBody>
                  <a:tcPr marL="91436" marR="91436" marT="45745" marB="457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7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P-3520D</a:t>
                      </a:r>
                    </a:p>
                  </a:txBody>
                  <a:tcPr marL="91436" marR="91436" marT="45745" marB="45745" anchor="ctr"/>
                </a:tc>
                <a:tc>
                  <a:txBody>
                    <a:bodyPr/>
                    <a:lstStyle/>
                    <a:p>
                      <a:pPr algn="l"/>
                      <a:endParaRPr lang="en-GB" sz="1400" noProof="0" dirty="0"/>
                    </a:p>
                    <a:p>
                      <a:pPr algn="l"/>
                      <a:r>
                        <a:rPr lang="en-GB" sz="1400" noProof="0" dirty="0"/>
                        <a:t>35 </a:t>
                      </a:r>
                    </a:p>
                    <a:p>
                      <a:pPr algn="l"/>
                      <a:endParaRPr lang="en-GB" sz="1400" noProof="0" dirty="0"/>
                    </a:p>
                  </a:txBody>
                  <a:tcPr marL="91436" marR="91436" marT="45745" marB="45745" anchor="ctr"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36" marR="91436" marT="45745" marB="45745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P-3522DW </a:t>
                      </a:r>
                      <a:endParaRPr lang="en-GB" altLang="de-DE" sz="14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45" marB="457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1436" marR="91436" marT="45745" marB="4574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P-3521D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P-3521DN</a:t>
                      </a:r>
                    </a:p>
                  </a:txBody>
                  <a:tcPr marL="91436" marR="91436" marT="45745" marB="45745" anchor="ctr"/>
                </a:tc>
                <a:tc>
                  <a:txBody>
                    <a:bodyPr/>
                    <a:lstStyle/>
                    <a:p>
                      <a:pPr algn="l"/>
                      <a:endParaRPr lang="en-GB" altLang="de-DE" sz="1400" noProof="0" dirty="0"/>
                    </a:p>
                    <a:p>
                      <a:pPr algn="l"/>
                      <a:r>
                        <a:rPr lang="en-GB" altLang="de-DE" sz="1400" noProof="0" dirty="0"/>
                        <a:t>35</a:t>
                      </a:r>
                    </a:p>
                    <a:p>
                      <a:pPr algn="l"/>
                      <a:endParaRPr lang="en-GB" altLang="de-DE" sz="1400" noProof="0" dirty="0"/>
                    </a:p>
                  </a:txBody>
                  <a:tcPr marL="91436" marR="91436" marT="45745" marB="45745" anchor="ctr"/>
                </a:tc>
                <a:tc vMerge="1">
                  <a:txBody>
                    <a:bodyPr/>
                    <a:lstStyle/>
                    <a:p>
                      <a:endParaRPr lang="de-DE" altLang="de-DE" sz="1400" dirty="0"/>
                    </a:p>
                  </a:txBody>
                  <a:tcPr marL="91436" marR="91436" marT="45745" marB="45745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/>
                        <a:t>P-4020DW</a:t>
                      </a:r>
                      <a:r>
                        <a:rPr lang="en-GB" altLang="de-DE" sz="1400" b="1" noProof="0" dirty="0"/>
                        <a:t> </a:t>
                      </a:r>
                    </a:p>
                  </a:txBody>
                  <a:tcPr marL="91436" marR="91436" marT="45745" marB="457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de-DE" sz="1400" b="1" noProof="0" dirty="0"/>
                        <a:t>40</a:t>
                      </a:r>
                    </a:p>
                  </a:txBody>
                  <a:tcPr marL="91436" marR="91436" marT="45745" marB="4574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>
            <a:off x="3970416" y="2864572"/>
            <a:ext cx="967740" cy="0"/>
          </a:xfrm>
          <a:prstGeom prst="straightConnector1">
            <a:avLst/>
          </a:prstGeom>
          <a:ln w="31750">
            <a:solidFill>
              <a:srgbClr val="F581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970416" y="3618037"/>
            <a:ext cx="967740" cy="0"/>
          </a:xfrm>
          <a:prstGeom prst="straightConnector1">
            <a:avLst/>
          </a:prstGeom>
          <a:ln w="31750">
            <a:solidFill>
              <a:srgbClr val="F581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1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647700" y="1679473"/>
            <a:ext cx="8267700" cy="206477"/>
            <a:chOff x="647700" y="1527073"/>
            <a:chExt cx="8267700" cy="206477"/>
          </a:xfrm>
        </p:grpSpPr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647700" y="1527073"/>
              <a:ext cx="8267700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pPr eaLnBrk="0" hangingPunct="0"/>
              <a:endParaRPr lang="de-DE" sz="2400">
                <a:solidFill>
                  <a:prstClr val="black"/>
                </a:solidFill>
              </a:endParaRPr>
            </a:p>
          </p:txBody>
        </p:sp>
        <p:sp>
          <p:nvSpPr>
            <p:cNvPr id="73" name="Text Box 9"/>
            <p:cNvSpPr txBox="1">
              <a:spLocks noChangeArrowheads="1"/>
            </p:cNvSpPr>
            <p:nvPr/>
          </p:nvSpPr>
          <p:spPr bwMode="auto">
            <a:xfrm>
              <a:off x="672565" y="1527073"/>
              <a:ext cx="596766" cy="20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r>
                <a:rPr lang="de-DE" altLang="de-DE" sz="1200" dirty="0">
                  <a:solidFill>
                    <a:prstClr val="black"/>
                  </a:solidFill>
                  <a:ea typeface="ヒラギノ角ゴ Pro W3"/>
                </a:rPr>
                <a:t>55 </a:t>
              </a:r>
              <a:r>
                <a:rPr lang="de-DE" altLang="de-DE" sz="1200" dirty="0" err="1">
                  <a:solidFill>
                    <a:prstClr val="black"/>
                  </a:solidFill>
                  <a:ea typeface="ヒラギノ角ゴ Pro W3"/>
                </a:rPr>
                <a:t>cpm</a:t>
              </a:r>
              <a:endParaRPr lang="de-DE" altLang="de-DE" sz="1200" dirty="0">
                <a:solidFill>
                  <a:prstClr val="black"/>
                </a:solidFill>
                <a:ea typeface="ヒラギノ角ゴ Pro W3"/>
              </a:endParaRPr>
            </a:p>
          </p:txBody>
        </p: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277668"/>
            <a:ext cx="8305800" cy="6335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fr-FR" altLang="fr-FR" sz="3600" spc="-150" dirty="0"/>
              <a:t>Une gamme d’imprimantes A4 renouvelée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20" y="4745064"/>
            <a:ext cx="972044" cy="29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4719567"/>
            <a:ext cx="903159" cy="27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644283" y="2212873"/>
            <a:ext cx="8267700" cy="206477"/>
            <a:chOff x="728387" y="1803041"/>
            <a:chExt cx="8267700" cy="206477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728387" y="1803041"/>
              <a:ext cx="8267700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pPr eaLnBrk="0" hangingPunct="0"/>
              <a:endParaRPr lang="de-DE" sz="2400">
                <a:solidFill>
                  <a:prstClr val="black"/>
                </a:solidFill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753252" y="1803041"/>
              <a:ext cx="596766" cy="20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r>
                <a:rPr lang="de-DE" altLang="de-DE" sz="1200" dirty="0">
                  <a:solidFill>
                    <a:prstClr val="black"/>
                  </a:solidFill>
                  <a:ea typeface="ヒラギノ角ゴ Pro W3"/>
                </a:rPr>
                <a:t>50 </a:t>
              </a:r>
              <a:r>
                <a:rPr lang="de-DE" altLang="de-DE" sz="1200" dirty="0" err="1">
                  <a:solidFill>
                    <a:prstClr val="black"/>
                  </a:solidFill>
                  <a:ea typeface="ヒラギノ角ゴ Pro W3"/>
                </a:rPr>
                <a:t>cpm</a:t>
              </a:r>
              <a:endParaRPr lang="de-DE" altLang="de-DE" sz="1200" dirty="0">
                <a:solidFill>
                  <a:prstClr val="black"/>
                </a:solidFill>
                <a:ea typeface="ヒラギノ角ゴ Pro W3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44283" y="2746273"/>
            <a:ext cx="8267700" cy="206477"/>
            <a:chOff x="728387" y="2276340"/>
            <a:chExt cx="8267700" cy="206477"/>
          </a:xfrm>
        </p:grpSpPr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728387" y="2276340"/>
              <a:ext cx="8267700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pPr eaLnBrk="0" hangingPunct="0"/>
              <a:endParaRPr lang="de-DE" sz="2400">
                <a:solidFill>
                  <a:prstClr val="black"/>
                </a:solidFill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753252" y="2276340"/>
              <a:ext cx="596766" cy="20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r>
                <a:rPr lang="de-DE" altLang="de-DE" sz="1200" dirty="0">
                  <a:solidFill>
                    <a:prstClr val="black"/>
                  </a:solidFill>
                  <a:ea typeface="ヒラギノ角ゴ Pro W3"/>
                </a:rPr>
                <a:t>45 </a:t>
              </a:r>
              <a:r>
                <a:rPr lang="de-DE" altLang="de-DE" sz="1200" dirty="0" err="1">
                  <a:solidFill>
                    <a:prstClr val="black"/>
                  </a:solidFill>
                  <a:ea typeface="ヒラギノ角ゴ Pro W3"/>
                </a:rPr>
                <a:t>cpm</a:t>
              </a:r>
              <a:endParaRPr lang="de-DE" altLang="de-DE" sz="1200" dirty="0">
                <a:solidFill>
                  <a:prstClr val="black"/>
                </a:solidFill>
                <a:ea typeface="ヒラギノ角ゴ Pro W3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44283" y="3736873"/>
            <a:ext cx="8267700" cy="206477"/>
            <a:chOff x="728387" y="3406640"/>
            <a:chExt cx="8267700" cy="206477"/>
          </a:xfrm>
        </p:grpSpPr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728387" y="3406640"/>
              <a:ext cx="8267700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pPr eaLnBrk="0" hangingPunct="0"/>
              <a:endParaRPr lang="de-DE" sz="2400">
                <a:solidFill>
                  <a:prstClr val="black"/>
                </a:solidFill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753252" y="3406640"/>
              <a:ext cx="596766" cy="20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r>
                <a:rPr lang="de-DE" altLang="de-DE" sz="1200" dirty="0">
                  <a:solidFill>
                    <a:prstClr val="black"/>
                  </a:solidFill>
                  <a:ea typeface="ヒラギノ角ゴ Pro W3"/>
                </a:rPr>
                <a:t>35 </a:t>
              </a:r>
              <a:r>
                <a:rPr lang="de-DE" altLang="de-DE" sz="1200" dirty="0" err="1">
                  <a:solidFill>
                    <a:prstClr val="black"/>
                  </a:solidFill>
                  <a:ea typeface="ヒラギノ角ゴ Pro W3"/>
                </a:rPr>
                <a:t>cpm</a:t>
              </a:r>
              <a:endParaRPr lang="de-DE" altLang="de-DE" sz="1200" dirty="0">
                <a:solidFill>
                  <a:prstClr val="black"/>
                </a:solidFill>
                <a:ea typeface="ヒラギノ角ゴ Pro W3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44283" y="4228971"/>
            <a:ext cx="8267700" cy="129"/>
            <a:chOff x="728387" y="4011506"/>
            <a:chExt cx="8267700" cy="129"/>
          </a:xfrm>
        </p:grpSpPr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728387" y="4011506"/>
              <a:ext cx="8267700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pPr eaLnBrk="0" hangingPunct="0"/>
              <a:endParaRPr lang="de-DE" sz="2400">
                <a:solidFill>
                  <a:prstClr val="black"/>
                </a:solidFill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753252" y="4011506"/>
              <a:ext cx="59676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r>
                <a:rPr lang="de-DE" altLang="de-DE" sz="1200" dirty="0">
                  <a:solidFill>
                    <a:prstClr val="black"/>
                  </a:solidFill>
                  <a:ea typeface="ヒラギノ角ゴ Pro W3"/>
                </a:rPr>
                <a:t>30 </a:t>
              </a:r>
              <a:r>
                <a:rPr lang="de-DE" altLang="de-DE" sz="1200" dirty="0" err="1">
                  <a:solidFill>
                    <a:prstClr val="black"/>
                  </a:solidFill>
                  <a:ea typeface="ヒラギノ角ゴ Pro W3"/>
                </a:rPr>
                <a:t>cpm</a:t>
              </a:r>
              <a:endParaRPr lang="de-DE" altLang="de-DE" sz="1200" dirty="0">
                <a:solidFill>
                  <a:prstClr val="black"/>
                </a:solidFill>
                <a:ea typeface="ヒラギノ角ゴ Pro W3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644283" y="3257550"/>
            <a:ext cx="8267700" cy="216104"/>
            <a:chOff x="728387" y="2841490"/>
            <a:chExt cx="8267700" cy="216104"/>
          </a:xfrm>
        </p:grpSpPr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728387" y="2841490"/>
              <a:ext cx="8267700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pPr eaLnBrk="0" hangingPunct="0"/>
              <a:endParaRPr lang="de-DE" sz="2400">
                <a:solidFill>
                  <a:prstClr val="black"/>
                </a:solidFill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753252" y="2851117"/>
              <a:ext cx="596766" cy="20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r>
                <a:rPr lang="de-DE" altLang="de-DE" sz="1200" dirty="0">
                  <a:solidFill>
                    <a:prstClr val="black"/>
                  </a:solidFill>
                  <a:ea typeface="ヒラギノ角ゴ Pro W3"/>
                </a:rPr>
                <a:t>40 </a:t>
              </a:r>
              <a:r>
                <a:rPr lang="de-DE" altLang="de-DE" sz="1200" dirty="0" err="1">
                  <a:solidFill>
                    <a:prstClr val="black"/>
                  </a:solidFill>
                  <a:ea typeface="ヒラギノ角ゴ Pro W3"/>
                </a:rPr>
                <a:t>cpm</a:t>
              </a:r>
              <a:endParaRPr lang="de-DE" altLang="de-DE" sz="1200" dirty="0">
                <a:solidFill>
                  <a:prstClr val="black"/>
                </a:solidFill>
                <a:ea typeface="ヒラギノ角ゴ Pro W3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44283" y="4705350"/>
            <a:ext cx="8267700" cy="129"/>
            <a:chOff x="728387" y="4563956"/>
            <a:chExt cx="8267700" cy="129"/>
          </a:xfrm>
        </p:grpSpPr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28387" y="4563956"/>
              <a:ext cx="8267700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pPr eaLnBrk="0" hangingPunct="0"/>
              <a:endParaRPr lang="de-DE" sz="2400">
                <a:solidFill>
                  <a:prstClr val="black"/>
                </a:solidFill>
              </a:endParaRP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753252" y="4563956"/>
              <a:ext cx="59676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defPPr>
                <a:defRPr lang="de-DE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r>
                <a:rPr lang="de-DE" altLang="de-DE" sz="1200" dirty="0">
                  <a:solidFill>
                    <a:prstClr val="black"/>
                  </a:solidFill>
                  <a:ea typeface="ヒラギノ角ゴ Pro W3"/>
                </a:rPr>
                <a:t>25 </a:t>
              </a:r>
              <a:r>
                <a:rPr lang="de-DE" altLang="de-DE" sz="1200" dirty="0" err="1">
                  <a:solidFill>
                    <a:prstClr val="black"/>
                  </a:solidFill>
                  <a:ea typeface="ヒラギノ角ゴ Pro W3"/>
                </a:rPr>
                <a:t>cpm</a:t>
              </a:r>
              <a:endParaRPr lang="de-DE" altLang="de-DE" sz="1200" dirty="0">
                <a:solidFill>
                  <a:prstClr val="black"/>
                </a:solidFill>
                <a:ea typeface="ヒラギノ角ゴ Pro W3"/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1509030" y="3181917"/>
            <a:ext cx="456452" cy="206211"/>
          </a:xfrm>
          <a:prstGeom prst="wedgeRectCallout">
            <a:avLst>
              <a:gd name="adj1" fmla="val -17494"/>
              <a:gd name="adj2" fmla="val 11792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solidFill>
                  <a:prstClr val="white"/>
                </a:solidFill>
              </a:rPr>
              <a:t>New </a:t>
            </a:r>
          </a:p>
        </p:txBody>
      </p:sp>
      <p:cxnSp>
        <p:nvCxnSpPr>
          <p:cNvPr id="82" name="Connecteur droit 81"/>
          <p:cNvCxnSpPr/>
          <p:nvPr/>
        </p:nvCxnSpPr>
        <p:spPr>
          <a:xfrm flipH="1">
            <a:off x="5547950" y="1312149"/>
            <a:ext cx="14650" cy="3723051"/>
          </a:xfrm>
          <a:prstGeom prst="line">
            <a:avLst/>
          </a:prstGeom>
          <a:ln w="28575">
            <a:solidFill>
              <a:srgbClr val="F5812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2" b="97929" l="7486" r="92726">
                        <a14:foregroundMark x1="12535" y1="28945" x2="12535" y2="71499"/>
                        <a14:foregroundMark x1="31532" y1="5819" x2="89195" y2="9517"/>
                        <a14:foregroundMark x1="31532" y1="5720" x2="28919" y2="8629"/>
                        <a14:foregroundMark x1="26554" y1="8136" x2="26095" y2="18294"/>
                        <a14:foregroundMark x1="29343" y1="6460" x2="27825" y2="7002"/>
                        <a14:foregroundMark x1="27613" y1="7347" x2="25636" y2="10651"/>
                        <a14:foregroundMark x1="25459" y1="10651" x2="10911" y2="19280"/>
                        <a14:foregroundMark x1="12281" y1="79141" x2="42105" y2="78528"/>
                        <a14:foregroundMark x1="10965" y1="25153" x2="73246" y2="31288"/>
                        <a14:backgroundMark x1="19737" y1="7362" x2="21053" y2="4908"/>
                        <a14:backgroundMark x1="80263" y1="3681" x2="74561" y2="3681"/>
                        <a14:backgroundMark x1="70175" y1="3067" x2="59211" y2="3067"/>
                        <a14:backgroundMark x1="39474" y1="3681" x2="21930" y2="1840"/>
                        <a14:backgroundMark x1="56579" y1="3681" x2="37281" y2="2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21" y="3446411"/>
            <a:ext cx="946418" cy="67773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17565" y="4062740"/>
            <a:ext cx="880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black"/>
                </a:solidFill>
                <a:ea typeface="MS PGothic" pitchFamily="34" charset="-128"/>
              </a:rPr>
              <a:t>P-3522DW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3036590" y="2395201"/>
            <a:ext cx="930789" cy="1572887"/>
            <a:chOff x="2193411" y="2407864"/>
            <a:chExt cx="930789" cy="1572887"/>
          </a:xfrm>
        </p:grpSpPr>
        <p:sp>
          <p:nvSpPr>
            <p:cNvPr id="78" name="Rectangle 77"/>
            <p:cNvSpPr/>
            <p:nvPr/>
          </p:nvSpPr>
          <p:spPr>
            <a:xfrm>
              <a:off x="2297040" y="2407864"/>
              <a:ext cx="531670" cy="200319"/>
            </a:xfrm>
            <a:prstGeom prst="wedgeRectCallout">
              <a:avLst>
                <a:gd name="adj1" fmla="val -17494"/>
                <a:gd name="adj2" fmla="val 11792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050" dirty="0">
                  <a:solidFill>
                    <a:prstClr val="white"/>
                  </a:solidFill>
                </a:rPr>
                <a:t>New </a:t>
              </a: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2243484" y="3719141"/>
              <a:ext cx="8807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ea typeface="MS PGothic" pitchFamily="34" charset="-128"/>
                </a:rPr>
                <a:t>P-4020DW</a:t>
              </a: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3411" y="2670070"/>
              <a:ext cx="854589" cy="1107593"/>
            </a:xfrm>
            <a:prstGeom prst="rect">
              <a:avLst/>
            </a:prstGeom>
          </p:spPr>
        </p:pic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4" b="98990" l="3539" r="98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85" y="1452245"/>
            <a:ext cx="657915" cy="873135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4652781" y="2264396"/>
            <a:ext cx="880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black"/>
                </a:solidFill>
                <a:ea typeface="MS PGothic" pitchFamily="34" charset="-128"/>
              </a:rPr>
              <a:t>P-5531DN</a:t>
            </a: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1313" y1="3597" x2="90507" y2="3597"/>
                        <a14:foregroundMark x1="6892" y1="10504" x2="94018" y2="10072"/>
                        <a14:foregroundMark x1="7282" y1="20719" x2="96099" y2="19712"/>
                        <a14:foregroundMark x1="17815" y1="81583" x2="18466" y2="75971"/>
                        <a14:foregroundMark x1="26138" y1="94820" x2="73212" y2="95252"/>
                        <a14:backgroundMark x1="98960" y1="38417" x2="99090" y2="99424"/>
                        <a14:backgroundMark x1="24967" y1="99137" x2="390" y2="98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60" y="4167122"/>
            <a:ext cx="780325" cy="70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ZoneTexte 79"/>
          <p:cNvSpPr txBox="1"/>
          <p:nvPr/>
        </p:nvSpPr>
        <p:spPr>
          <a:xfrm>
            <a:off x="5796167" y="4827622"/>
            <a:ext cx="106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black"/>
                </a:solidFill>
                <a:ea typeface="MS PGothic" pitchFamily="34" charset="-128"/>
              </a:rPr>
              <a:t>P-C2650DW</a:t>
            </a:r>
          </a:p>
        </p:txBody>
      </p:sp>
      <p:grpSp>
        <p:nvGrpSpPr>
          <p:cNvPr id="50" name="Groupe 49"/>
          <p:cNvGrpSpPr/>
          <p:nvPr/>
        </p:nvGrpSpPr>
        <p:grpSpPr>
          <a:xfrm>
            <a:off x="2087252" y="2030886"/>
            <a:ext cx="991682" cy="1248185"/>
            <a:chOff x="2971800" y="2052891"/>
            <a:chExt cx="991682" cy="1248185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531" b="97013" l="3736" r="96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2263841"/>
              <a:ext cx="991682" cy="819150"/>
            </a:xfrm>
            <a:prstGeom prst="rect">
              <a:avLst/>
            </a:prstGeom>
          </p:spPr>
        </p:pic>
        <p:sp>
          <p:nvSpPr>
            <p:cNvPr id="74" name="ZoneTexte 73"/>
            <p:cNvSpPr txBox="1"/>
            <p:nvPr/>
          </p:nvSpPr>
          <p:spPr>
            <a:xfrm>
              <a:off x="3037118" y="3039466"/>
              <a:ext cx="8807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ea typeface="MS PGothic" pitchFamily="34" charset="-128"/>
                </a:rPr>
                <a:t>P-4531DN</a:t>
              </a:r>
            </a:p>
          </p:txBody>
        </p:sp>
        <p:sp>
          <p:nvSpPr>
            <p:cNvPr id="81" name="Rectangle 77"/>
            <p:cNvSpPr/>
            <p:nvPr/>
          </p:nvSpPr>
          <p:spPr>
            <a:xfrm>
              <a:off x="3040411" y="2052891"/>
              <a:ext cx="589458" cy="200319"/>
            </a:xfrm>
            <a:prstGeom prst="wedgeRectCallout">
              <a:avLst>
                <a:gd name="adj1" fmla="val -17494"/>
                <a:gd name="adj2" fmla="val 11792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050" dirty="0">
                  <a:solidFill>
                    <a:prstClr val="white"/>
                  </a:solidFill>
                </a:rPr>
                <a:t>New </a:t>
              </a: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3848175" y="1556504"/>
            <a:ext cx="920791" cy="1358852"/>
            <a:chOff x="3848175" y="1556504"/>
            <a:chExt cx="920791" cy="1358852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466" b="96888" l="1871" r="98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834" y="1857111"/>
              <a:ext cx="730366" cy="867039"/>
            </a:xfrm>
            <a:prstGeom prst="rect">
              <a:avLst/>
            </a:prstGeom>
          </p:spPr>
        </p:pic>
        <p:sp>
          <p:nvSpPr>
            <p:cNvPr id="76" name="ZoneTexte 75"/>
            <p:cNvSpPr txBox="1"/>
            <p:nvPr/>
          </p:nvSpPr>
          <p:spPr>
            <a:xfrm>
              <a:off x="3888250" y="2653746"/>
              <a:ext cx="8807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prstClr val="black"/>
                  </a:solidFill>
                  <a:ea typeface="MS PGothic" pitchFamily="34" charset="-128"/>
                </a:rPr>
                <a:t>P-5031DN</a:t>
              </a:r>
            </a:p>
          </p:txBody>
        </p:sp>
        <p:sp>
          <p:nvSpPr>
            <p:cNvPr id="83" name="Rectangle 77"/>
            <p:cNvSpPr/>
            <p:nvPr/>
          </p:nvSpPr>
          <p:spPr>
            <a:xfrm>
              <a:off x="3848175" y="1556504"/>
              <a:ext cx="566238" cy="200319"/>
            </a:xfrm>
            <a:prstGeom prst="wedgeRectCallout">
              <a:avLst>
                <a:gd name="adj1" fmla="val -17494"/>
                <a:gd name="adj2" fmla="val 117928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050" dirty="0">
                  <a:solidFill>
                    <a:prstClr val="white"/>
                  </a:solidFill>
                </a:rPr>
                <a:t>New </a:t>
              </a:r>
            </a:p>
          </p:txBody>
        </p:sp>
      </p:grpSp>
      <p:sp>
        <p:nvSpPr>
          <p:cNvPr id="84" name="Rectangle 77"/>
          <p:cNvSpPr/>
          <p:nvPr/>
        </p:nvSpPr>
        <p:spPr>
          <a:xfrm>
            <a:off x="4541236" y="1211989"/>
            <a:ext cx="551903" cy="200319"/>
          </a:xfrm>
          <a:prstGeom prst="wedgeRectCallout">
            <a:avLst>
              <a:gd name="adj1" fmla="val -17494"/>
              <a:gd name="adj2" fmla="val 11792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solidFill>
                  <a:prstClr val="white"/>
                </a:solidFill>
              </a:rPr>
              <a:t>New </a:t>
            </a:r>
          </a:p>
        </p:txBody>
      </p:sp>
      <p:sp>
        <p:nvSpPr>
          <p:cNvPr id="85" name="Rectangle 77"/>
          <p:cNvSpPr/>
          <p:nvPr/>
        </p:nvSpPr>
        <p:spPr>
          <a:xfrm>
            <a:off x="5668032" y="3892602"/>
            <a:ext cx="531390" cy="200319"/>
          </a:xfrm>
          <a:prstGeom prst="wedgeRectCallout">
            <a:avLst>
              <a:gd name="adj1" fmla="val -17494"/>
              <a:gd name="adj2" fmla="val 11792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solidFill>
                  <a:prstClr val="white"/>
                </a:solidFill>
              </a:rPr>
              <a:t>New </a:t>
            </a:r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57" b="97150" l="5457" r="96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38" y="3835149"/>
            <a:ext cx="779068" cy="787644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666" l="1992" r="97275">
                        <a14:foregroundMark x1="5031" y1="41904" x2="21698" y2="15464"/>
                        <a14:foregroundMark x1="25891" y1="1880" x2="20126" y2="15949"/>
                        <a14:foregroundMark x1="95073" y1="6549" x2="24843" y2="1516"/>
                        <a14:foregroundMark x1="94864" y1="7095" x2="89727" y2="35719"/>
                        <a14:foregroundMark x1="95493" y1="5579" x2="58386" y2="3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10" y="3285021"/>
            <a:ext cx="727611" cy="1049535"/>
          </a:xfrm>
          <a:prstGeom prst="rect">
            <a:avLst/>
          </a:prstGeom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423" y="2915356"/>
            <a:ext cx="714767" cy="109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ZoneTexte 88"/>
          <p:cNvSpPr txBox="1"/>
          <p:nvPr/>
        </p:nvSpPr>
        <p:spPr>
          <a:xfrm>
            <a:off x="6634367" y="4614259"/>
            <a:ext cx="106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black"/>
                </a:solidFill>
                <a:ea typeface="MS PGothic" pitchFamily="34" charset="-128"/>
              </a:rPr>
              <a:t>P-C3061DN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7471199" y="4267390"/>
            <a:ext cx="106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black"/>
                </a:solidFill>
                <a:ea typeface="MS PGothic" pitchFamily="34" charset="-128"/>
              </a:rPr>
              <a:t>P-C3560DN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8186431" y="3961829"/>
            <a:ext cx="106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prstClr val="black"/>
                </a:solidFill>
                <a:ea typeface="MS PGothic" pitchFamily="34" charset="-128"/>
              </a:rPr>
              <a:t>P-C4070DN</a:t>
            </a:r>
          </a:p>
        </p:txBody>
      </p:sp>
    </p:spTree>
    <p:extLst>
      <p:ext uri="{BB962C8B-B14F-4D97-AF65-F5344CB8AC3E}">
        <p14:creationId xmlns:p14="http://schemas.microsoft.com/office/powerpoint/2010/main" val="319958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mkt2.LEEUWIN-TA\Desktop\Page_intermediaire_présentation_TA Vgr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Grp="1"/>
          </p:cNvSpPr>
          <p:nvPr>
            <p:ph type="subTitle" idx="1"/>
          </p:nvPr>
        </p:nvSpPr>
        <p:spPr>
          <a:xfrm>
            <a:off x="-106363" y="3932238"/>
            <a:ext cx="9174163" cy="514350"/>
          </a:xfrm>
        </p:spPr>
        <p:txBody>
          <a:bodyPr/>
          <a:lstStyle/>
          <a:p>
            <a:pPr algn="r"/>
            <a:r>
              <a:rPr lang="fr-FR" altLang="fr-FR" dirty="0">
                <a:solidFill>
                  <a:srgbClr val="F47825"/>
                </a:solidFill>
                <a:latin typeface="Arial Black" pitchFamily="34" charset="0"/>
              </a:rPr>
              <a:t>Caractéristiques, avantages </a:t>
            </a:r>
          </a:p>
          <a:p>
            <a:pPr algn="r"/>
            <a:r>
              <a:rPr lang="fr-FR" altLang="fr-FR" dirty="0">
                <a:solidFill>
                  <a:srgbClr val="F47825"/>
                </a:solidFill>
                <a:latin typeface="Arial Black" pitchFamily="34" charset="0"/>
              </a:rPr>
              <a:t>et bénéfices produits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8250" y="3480670"/>
            <a:ext cx="114935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6000" b="1" i="1" dirty="0">
                <a:solidFill>
                  <a:srgbClr val="FF6600"/>
                </a:solidFill>
                <a:latin typeface="Arial Black" panose="020B0A04020102020204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4143768983"/>
      </p:ext>
    </p:extLst>
  </p:cSld>
  <p:clrMapOvr>
    <a:masterClrMapping/>
  </p:clrMapOvr>
  <p:transition spd="slow" advTm="680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Une intégration optimisée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62000" y="1581150"/>
            <a:ext cx="8001000" cy="3048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dirty="0">
                <a:solidFill>
                  <a:srgbClr val="FF6600"/>
                </a:solidFill>
                <a:latin typeface="Segoe Print" panose="02000600000000000000" pitchFamily="2" charset="0"/>
              </a:rPr>
              <a:t>Interfaces Wi-Fi et Gigabit Ethernet </a:t>
            </a:r>
            <a:r>
              <a:rPr lang="fr-FR" dirty="0"/>
              <a:t>en standard : </a:t>
            </a:r>
          </a:p>
          <a:p>
            <a:pPr marL="177800" indent="-1778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Une intégration simplifiée au sein des structures existantes</a:t>
            </a:r>
          </a:p>
          <a:p>
            <a:pPr marL="177800" indent="-1778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Interface Wi-Fi = pas de câbles = convivialité et accessibilité ! 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</p:txBody>
      </p:sp>
      <p:sp>
        <p:nvSpPr>
          <p:cNvPr id="9" name="角丸四角形 49"/>
          <p:cNvSpPr/>
          <p:nvPr/>
        </p:nvSpPr>
        <p:spPr>
          <a:xfrm>
            <a:off x="1066800" y="2857395"/>
            <a:ext cx="4174876" cy="16834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65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24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89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5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16" algn="l" defTabSz="914124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375" algn="l" defTabSz="914124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440" algn="l" defTabSz="914124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03" algn="l" defTabSz="914124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hangingPunct="0"/>
            <a:endParaRPr lang="ja-JP" altLang="en-US" sz="2400">
              <a:solidFill>
                <a:prstClr val="black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562" y="2924560"/>
            <a:ext cx="467584" cy="41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5074" y="3271118"/>
            <a:ext cx="1035880" cy="78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562" y="4061700"/>
            <a:ext cx="467584" cy="41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562" y="3484189"/>
            <a:ext cx="467584" cy="41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6853" y="3609317"/>
            <a:ext cx="312725" cy="2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6380" y="3583283"/>
            <a:ext cx="328664" cy="23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2250">
            <a:off x="2113030" y="4124683"/>
            <a:ext cx="312725" cy="2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4879">
            <a:off x="2109837" y="3076591"/>
            <a:ext cx="312725" cy="2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22" y="2924560"/>
            <a:ext cx="701924" cy="43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feld 4"/>
          <p:cNvSpPr txBox="1"/>
          <p:nvPr/>
        </p:nvSpPr>
        <p:spPr>
          <a:xfrm>
            <a:off x="5451163" y="3367407"/>
            <a:ext cx="11757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Le logo Wi-Fi CERTIFIED™ </a:t>
            </a:r>
            <a:r>
              <a:rPr lang="en-US" sz="500" dirty="0" err="1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est</a:t>
            </a:r>
            <a:r>
              <a:rPr lang="en-US" sz="5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500" dirty="0" err="1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une</a:t>
            </a:r>
            <a:r>
              <a:rPr lang="en-US" sz="5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 certification de la marque Wi-Fi Alliance</a:t>
            </a:r>
            <a:r>
              <a:rPr lang="en-US" sz="500" baseline="300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®</a:t>
            </a:r>
            <a:r>
              <a:rPr lang="en-US" sz="5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.</a:t>
            </a:r>
            <a:endParaRPr lang="de-DE" sz="50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4697604"/>
            <a:ext cx="8359140" cy="312546"/>
          </a:xfrm>
          <a:prstGeom prst="rect">
            <a:avLst/>
          </a:prstGeom>
          <a:solidFill>
            <a:srgbClr val="EB7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white"/>
                </a:solidFill>
                <a:latin typeface="Segoe Print" panose="02000600000000000000" pitchFamily="2" charset="0"/>
              </a:rPr>
              <a:t>Une adaptabilité à tout type d’environnement de travail</a:t>
            </a:r>
            <a:endParaRPr lang="fr-FR" b="1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678909" y="3067126"/>
            <a:ext cx="1342959" cy="1335382"/>
            <a:chOff x="5290360" y="1528224"/>
            <a:chExt cx="3244040" cy="3008054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2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50" dirty="0"/>
              <a:t>Mobilité des utilisateurs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62000" y="1515315"/>
            <a:ext cx="8153400" cy="3048000"/>
          </a:xfrm>
        </p:spPr>
        <p:txBody>
          <a:bodyPr/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fr-FR" sz="1600" spc="-30" dirty="0">
                <a:solidFill>
                  <a:srgbClr val="FF6600"/>
                </a:solidFill>
                <a:latin typeface="Segoe Print" panose="02000600000000000000" pitchFamily="2" charset="0"/>
              </a:rPr>
              <a:t>Interface </a:t>
            </a:r>
            <a:r>
              <a:rPr lang="fr-FR" sz="1600" spc="-30" dirty="0" err="1">
                <a:solidFill>
                  <a:srgbClr val="FF6600"/>
                </a:solidFill>
                <a:latin typeface="Segoe Print" panose="02000600000000000000" pitchFamily="2" charset="0"/>
              </a:rPr>
              <a:t>WiFi</a:t>
            </a:r>
            <a:r>
              <a:rPr lang="fr-FR" sz="1600" spc="-30" dirty="0">
                <a:solidFill>
                  <a:srgbClr val="FF6600"/>
                </a:solidFill>
                <a:latin typeface="Segoe Print" panose="02000600000000000000" pitchFamily="2" charset="0"/>
              </a:rPr>
              <a:t> Direct : </a:t>
            </a:r>
            <a:r>
              <a:rPr lang="fr-FR" sz="1800" spc="-30" dirty="0"/>
              <a:t>permet aux utilisateurs nomades d‘accéder aux imprimantes depuis leurs périphériques mobiles pour imprimer à distance les documents de leur choix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fr-FR" sz="1800" dirty="0"/>
              <a:t>Support de TA Mobile </a:t>
            </a:r>
            <a:r>
              <a:rPr lang="fr-FR" sz="1800" dirty="0" err="1"/>
              <a:t>Print</a:t>
            </a:r>
            <a:r>
              <a:rPr lang="fr-FR" sz="1800" dirty="0"/>
              <a:t>, Apple </a:t>
            </a:r>
            <a:r>
              <a:rPr lang="fr-FR" sz="1800" dirty="0" err="1"/>
              <a:t>AirPrint</a:t>
            </a:r>
            <a:r>
              <a:rPr lang="fr-FR" sz="1800" dirty="0"/>
              <a:t>, Google Cloud </a:t>
            </a:r>
            <a:r>
              <a:rPr lang="fr-FR" sz="1800"/>
              <a:t>Print</a:t>
            </a:r>
            <a:endParaRPr lang="fr-FR" sz="1800" dirty="0"/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fr-FR" sz="1800" dirty="0"/>
              <a:t>Conformité aux normes </a:t>
            </a:r>
            <a:r>
              <a:rPr lang="fr-FR" sz="1800" dirty="0" err="1"/>
              <a:t>Mopria</a:t>
            </a:r>
            <a:r>
              <a:rPr lang="fr-FR" sz="1800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09600" y="4697604"/>
            <a:ext cx="8359140" cy="312546"/>
          </a:xfrm>
          <a:prstGeom prst="rect">
            <a:avLst/>
          </a:prstGeom>
          <a:solidFill>
            <a:srgbClr val="EB7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white"/>
                </a:solidFill>
                <a:latin typeface="Segoe Print" panose="02000600000000000000" pitchFamily="2" charset="0"/>
              </a:rPr>
              <a:t>Des imprimantes toujours plus "connectées" au service des utilisateurs nomades</a:t>
            </a:r>
          </a:p>
        </p:txBody>
      </p:sp>
      <p:sp>
        <p:nvSpPr>
          <p:cNvPr id="22" name="角丸四角形 49"/>
          <p:cNvSpPr/>
          <p:nvPr/>
        </p:nvSpPr>
        <p:spPr>
          <a:xfrm>
            <a:off x="775063" y="3209945"/>
            <a:ext cx="3056132" cy="1232339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F5A55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65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124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89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25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316" algn="l" defTabSz="914124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375" algn="l" defTabSz="914124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440" algn="l" defTabSz="914124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503" algn="l" defTabSz="914124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9812" y="3780824"/>
            <a:ext cx="228924" cy="16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2250">
            <a:off x="1839813" y="4144244"/>
            <a:ext cx="228924" cy="16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4879">
            <a:off x="1839814" y="3423156"/>
            <a:ext cx="228924" cy="16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Abgerundetes Rechteck 16"/>
          <p:cNvSpPr/>
          <p:nvPr/>
        </p:nvSpPr>
        <p:spPr>
          <a:xfrm rot="988067">
            <a:off x="3474263" y="3347890"/>
            <a:ext cx="1124998" cy="1048724"/>
          </a:xfrm>
          <a:prstGeom prst="roundRect">
            <a:avLst/>
          </a:prstGeom>
          <a:gradFill rotWithShape="1">
            <a:gsLst>
              <a:gs pos="0">
                <a:srgbClr val="FF8200">
                  <a:tint val="100000"/>
                  <a:shade val="100000"/>
                  <a:satMod val="130000"/>
                </a:srgbClr>
              </a:gs>
              <a:gs pos="100000">
                <a:srgbClr val="FF82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F82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79200" tIns="111600" rIns="79200" bIns="111600" rtlCol="0" anchor="ctr"/>
          <a:lstStyle/>
          <a:p>
            <a:pPr algn="ctr">
              <a:defRPr/>
            </a:pPr>
            <a:r>
              <a:rPr lang="fr-FR" sz="1000" b="1" kern="0" dirty="0">
                <a:solidFill>
                  <a:srgbClr val="FFFFFF"/>
                </a:solidFill>
                <a:latin typeface="Arial"/>
                <a:ea typeface="MS PGothic" pitchFamily="34" charset="-128"/>
              </a:rPr>
              <a:t>Connexion de 3 périphériques mobiles en simultané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577" y="3259111"/>
            <a:ext cx="342285" cy="3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577" y="4091531"/>
            <a:ext cx="342285" cy="3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577" y="3668775"/>
            <a:ext cx="342285" cy="3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51" y="3473574"/>
            <a:ext cx="655587" cy="40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feld 4"/>
          <p:cNvSpPr txBox="1"/>
          <p:nvPr/>
        </p:nvSpPr>
        <p:spPr>
          <a:xfrm>
            <a:off x="4875062" y="3919669"/>
            <a:ext cx="1055170" cy="29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Le logo Wi-Fi CERTIFIED™ </a:t>
            </a:r>
            <a:r>
              <a:rPr lang="en-US" sz="500" dirty="0" err="1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est</a:t>
            </a:r>
            <a:r>
              <a:rPr lang="en-US" sz="5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500" dirty="0" err="1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une</a:t>
            </a:r>
            <a:r>
              <a:rPr lang="en-US" sz="5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 certification de la marque Wi-Fi Alliance</a:t>
            </a:r>
            <a:r>
              <a:rPr lang="en-US" sz="500" baseline="300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®</a:t>
            </a:r>
            <a:r>
              <a:rPr lang="en-US" sz="50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.</a:t>
            </a:r>
            <a:endParaRPr lang="de-DE" sz="50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36" y="3473574"/>
            <a:ext cx="386859" cy="39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8" descr="C:\Users\k110411473\Documents\Mopria\Logo\Mopria_TM_Alliance_Pos_rg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9813" y="4045466"/>
            <a:ext cx="553466" cy="4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3552" y="3106106"/>
            <a:ext cx="713309" cy="24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135" y="3113400"/>
            <a:ext cx="686465" cy="22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e 31"/>
          <p:cNvGrpSpPr/>
          <p:nvPr/>
        </p:nvGrpSpPr>
        <p:grpSpPr>
          <a:xfrm>
            <a:off x="2398577" y="3310695"/>
            <a:ext cx="999317" cy="1030866"/>
            <a:chOff x="5290360" y="1528224"/>
            <a:chExt cx="3244040" cy="3008054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79412" y1="26890" x2="79412" y2="26890"/>
                          <a14:foregroundMark x1="81424" y1="43247" x2="81424" y2="43247"/>
                          <a14:foregroundMark x1="81889" y1="58116" x2="81889" y2="58116"/>
                          <a14:foregroundMark x1="80495" y1="70756" x2="80495" y2="70756"/>
                          <a14:foregroundMark x1="76471" y1="83767" x2="76471" y2="83767"/>
                          <a14:foregroundMark x1="90402" y1="72615" x2="90402" y2="72615"/>
                          <a14:foregroundMark x1="92105" y1="49071" x2="92105" y2="49071"/>
                          <a14:foregroundMark x1="93344" y1="39281" x2="93344" y2="39281"/>
                          <a14:foregroundMark x1="95820" y1="20818" x2="95820" y2="20818"/>
                          <a14:foregroundMark x1="95511" y1="9046" x2="95511" y2="9046"/>
                          <a14:foregroundMark x1="96594" y1="77323" x2="96594" y2="77323"/>
                          <a14:foregroundMark x1="89319" y1="85750" x2="89319" y2="85750"/>
                          <a14:foregroundMark x1="80650" y1="94300" x2="80650" y2="94300"/>
                          <a14:foregroundMark x1="70433" y1="95415" x2="70433" y2="95415"/>
                          <a14:foregroundMark x1="53406" y1="93680" x2="53406" y2="93680"/>
                          <a14:foregroundMark x1="15635" y1="92813" x2="15635" y2="92813"/>
                          <a14:foregroundMark x1="6192" y1="91078" x2="6192" y2="91078"/>
                          <a14:foregroundMark x1="4954" y1="85006" x2="4954" y2="84387"/>
                          <a14:foregroundMark x1="5263" y1="78439" x2="5263" y2="78439"/>
                          <a14:foregroundMark x1="63158" y1="68401" x2="63158" y2="68401"/>
                          <a14:foregroundMark x1="74613" y1="78191" x2="74613" y2="78191"/>
                          <a14:foregroundMark x1="97059" y1="61710" x2="97059" y2="61710"/>
                          <a14:foregroundMark x1="95820" y1="71871" x2="95820" y2="71871"/>
                          <a14:foregroundMark x1="94892" y1="54151" x2="94892" y2="54151"/>
                          <a14:foregroundMark x1="95975" y1="38414" x2="95975" y2="38414"/>
                          <a14:foregroundMark x1="95820" y1="28129" x2="95820" y2="28129"/>
                          <a14:foregroundMark x1="95201" y1="15613" x2="95201" y2="15613"/>
                          <a14:foregroundMark x1="95511" y1="3470" x2="95511" y2="3470"/>
                          <a14:foregroundMark x1="69969" y1="2974" x2="69969" y2="2974"/>
                          <a14:foregroundMark x1="27554" y1="1983" x2="27554" y2="1983"/>
                          <a14:foregroundMark x1="5108" y1="10285" x2="5108" y2="10285"/>
                          <a14:foregroundMark x1="9288" y1="8674" x2="9288" y2="8674"/>
                          <a14:foregroundMark x1="12848" y1="7559" x2="12848" y2="7559"/>
                          <a14:foregroundMark x1="15944" y1="6320" x2="15944" y2="6320"/>
                          <a14:foregroundMark x1="20588" y1="4957" x2="20588" y2="4957"/>
                          <a14:foregroundMark x1="22755" y1="3346" x2="22755" y2="3346"/>
                          <a14:foregroundMark x1="31579" y1="1239" x2="33282" y2="1239"/>
                          <a14:foregroundMark x1="43963" y1="1859" x2="43963" y2="1859"/>
                          <a14:foregroundMark x1="54954" y1="2107" x2="54954" y2="2107"/>
                          <a14:foregroundMark x1="63622" y1="2726" x2="63622" y2="2726"/>
                          <a14:foregroundMark x1="75077" y1="2602" x2="76935" y2="2726"/>
                          <a14:foregroundMark x1="88545" y1="2974" x2="88545" y2="2974"/>
                          <a14:foregroundMark x1="96440" y1="12268" x2="96440" y2="12268"/>
                          <a14:foregroundMark x1="96285" y1="18835" x2="96285" y2="18835"/>
                          <a14:foregroundMark x1="92415" y1="77200" x2="92415" y2="77200"/>
                          <a14:foregroundMark x1="91950" y1="83395" x2="91950" y2="83395"/>
                          <a14:foregroundMark x1="86378" y1="92689" x2="86378" y2="92689"/>
                          <a14:foregroundMark x1="82198" y1="97274" x2="82198" y2="97274"/>
                          <a14:foregroundMark x1="35604" y1="1363" x2="35604" y2="1363"/>
                          <a14:foregroundMark x1="38854" y1="1735" x2="38854" y2="1735"/>
                          <a14:foregroundMark x1="41022" y1="1859" x2="41022" y2="1859"/>
                          <a14:foregroundMark x1="46440" y1="1983" x2="46440" y2="1983"/>
                          <a14:foregroundMark x1="49536" y1="2230" x2="49536" y2="2230"/>
                          <a14:foregroundMark x1="57585" y1="2107" x2="57585" y2="2107"/>
                          <a14:foregroundMark x1="62229" y1="2478" x2="62229" y2="2478"/>
                          <a14:foregroundMark x1="81269" y1="2726" x2="81269" y2="2726"/>
                          <a14:foregroundMark x1="95666" y1="51301" x2="95666" y2="51301"/>
                          <a14:foregroundMark x1="96904" y1="49442" x2="96904" y2="49442"/>
                          <a14:foregroundMark x1="97523" y1="30483" x2="97523" y2="30483"/>
                          <a14:foregroundMark x1="97833" y1="31846" x2="97833" y2="31846"/>
                          <a14:foregroundMark x1="97988" y1="47212" x2="97988" y2="47212"/>
                          <a14:foregroundMark x1="95820" y1="67906" x2="95820" y2="67906"/>
                          <a14:foregroundMark x1="97059" y1="66295" x2="97059" y2="66295"/>
                          <a14:foregroundMark x1="97523" y1="63817" x2="97523" y2="63817"/>
                          <a14:foregroundMark x1="97988" y1="62577" x2="97988" y2="62577"/>
                          <a14:foregroundMark x1="97833" y1="63569" x2="97833" y2="63569"/>
                          <a14:foregroundMark x1="9598" y1="42627" x2="9598" y2="42627"/>
                          <a14:foregroundMark x1="4025" y1="42503" x2="4025" y2="42503"/>
                          <a14:foregroundMark x1="3560" y1="35688" x2="3560" y2="35688"/>
                          <a14:foregroundMark x1="3406" y1="27757" x2="3406" y2="27757"/>
                          <a14:foregroundMark x1="3560" y1="25031" x2="3560" y2="24659"/>
                          <a14:foregroundMark x1="4025" y1="18092" x2="4025" y2="18092"/>
                          <a14:foregroundMark x1="3406" y1="14746" x2="3406" y2="14746"/>
                          <a14:foregroundMark x1="3715" y1="71747" x2="3715" y2="71252"/>
                          <a14:foregroundMark x1="4025" y1="64560" x2="4025" y2="64560"/>
                          <a14:foregroundMark x1="4180" y1="53779" x2="4180" y2="53779"/>
                          <a14:foregroundMark x1="4180" y1="49566" x2="4180" y2="49566"/>
                          <a14:foregroundMark x1="52632" y1="2478" x2="52632" y2="2478"/>
                          <a14:foregroundMark x1="7430" y1="9418" x2="7430" y2="9418"/>
                          <a14:foregroundMark x1="11610" y1="8178" x2="11610" y2="8178"/>
                          <a14:foregroundMark x1="14396" y1="7187" x2="14396" y2="7187"/>
                          <a14:foregroundMark x1="17802" y1="5824" x2="17802" y2="5824"/>
                          <a14:foregroundMark x1="19350" y1="5204" x2="19350" y2="5204"/>
                          <a14:foregroundMark x1="21981" y1="4337" x2="21981" y2="4337"/>
                          <a14:foregroundMark x1="6347" y1="9789" x2="6347" y2="9789"/>
                          <a14:foregroundMark x1="8824" y1="9046" x2="8824" y2="9046"/>
                          <a14:foregroundMark x1="10526" y1="8426" x2="10526" y2="8426"/>
                          <a14:foregroundMark x1="25851" y1="2478" x2="25851" y2="2478"/>
                          <a14:foregroundMark x1="24458" y1="2726" x2="24458" y2="2726"/>
                          <a14:foregroundMark x1="16873" y1="6196" x2="16873" y2="6196"/>
                          <a14:backgroundMark x1="8050" y1="97398" x2="8050" y2="97398"/>
                          <a14:backgroundMark x1="1703" y1="40273" x2="1703" y2="40273"/>
                          <a14:backgroundMark x1="89319" y1="867" x2="89319" y2="867"/>
                          <a14:backgroundMark x1="98916" y1="867" x2="98916" y2="867"/>
                          <a14:backgroundMark x1="94737" y1="1115" x2="94737" y2="1115"/>
                          <a14:backgroundMark x1="86223" y1="1115" x2="86223" y2="1115"/>
                          <a14:backgroundMark x1="77554" y1="991" x2="77554" y2="991"/>
                          <a14:backgroundMark x1="70433" y1="743" x2="70433" y2="743"/>
                          <a14:backgroundMark x1="64241" y1="867" x2="64241" y2="867"/>
                          <a14:backgroundMark x1="59443" y1="620" x2="59443" y2="620"/>
                          <a14:backgroundMark x1="73529" y1="867" x2="73529" y2="867"/>
                          <a14:backgroundMark x1="56347" y1="743" x2="56347" y2="743"/>
                          <a14:backgroundMark x1="53560" y1="496" x2="53560" y2="496"/>
                          <a14:backgroundMark x1="99226" y1="27261" x2="99226" y2="27261"/>
                          <a14:backgroundMark x1="99226" y1="40025" x2="99226" y2="40025"/>
                          <a14:backgroundMark x1="99071" y1="47212" x2="99071" y2="47212"/>
                          <a14:backgroundMark x1="99071" y1="57249" x2="99071" y2="57249"/>
                          <a14:backgroundMark x1="99226" y1="66914" x2="99226" y2="66914"/>
                          <a14:backgroundMark x1="99381" y1="72862" x2="99381" y2="72862"/>
                          <a14:backgroundMark x1="99226" y1="75960" x2="99226" y2="75960"/>
                          <a14:backgroundMark x1="99071" y1="69517" x2="99071" y2="69517"/>
                          <a14:backgroundMark x1="99226" y1="62701" x2="99226" y2="62701"/>
                          <a14:backgroundMark x1="99381" y1="59727" x2="99381" y2="59727"/>
                          <a14:backgroundMark x1="99381" y1="53779" x2="99381" y2="53779"/>
                          <a14:backgroundMark x1="99071" y1="51797" x2="99071" y2="51797"/>
                          <a14:backgroundMark x1="99071" y1="49690" x2="99071" y2="49690"/>
                          <a14:backgroundMark x1="99226" y1="43742" x2="99226" y2="43742"/>
                          <a14:backgroundMark x1="98762" y1="36059" x2="98762" y2="36059"/>
                          <a14:backgroundMark x1="99071" y1="64684" x2="99071" y2="64684"/>
                          <a14:backgroundMark x1="99381" y1="55514" x2="99381" y2="55514"/>
                          <a14:backgroundMark x1="99226" y1="74102" x2="99226" y2="74102"/>
                          <a14:backgroundMark x1="47214" y1="372" x2="47214" y2="372"/>
                          <a14:backgroundMark x1="42879" y1="372" x2="42879" y2="372"/>
                          <a14:backgroundMark x1="1238" y1="67534" x2="1238" y2="67534"/>
                          <a14:backgroundMark x1="1238" y1="48823" x2="1238" y2="48823"/>
                          <a14:backgroundMark x1="1084" y1="29120" x2="1084" y2="29120"/>
                          <a14:backgroundMark x1="66873" y1="496" x2="66873" y2="496"/>
                          <a14:backgroundMark x1="27709" y1="372" x2="27709" y2="372"/>
                          <a14:backgroundMark x1="33901" y1="496" x2="33901" y2="496"/>
                          <a14:backgroundMark x1="37616" y1="496" x2="37616" y2="496"/>
                          <a14:backgroundMark x1="39783" y1="496" x2="39783" y2="496"/>
                          <a14:backgroundMark x1="41486" y1="743" x2="41486" y2="743"/>
                          <a14:backgroundMark x1="44582" y1="991" x2="44582" y2="991"/>
                          <a14:backgroundMark x1="49381" y1="867" x2="49381" y2="867"/>
                          <a14:backgroundMark x1="30650" y1="372" x2="30650" y2="372"/>
                          <a14:backgroundMark x1="32043" y1="372" x2="32043" y2="372"/>
                          <a14:backgroundMark x1="35604" y1="372" x2="35604" y2="372"/>
                          <a14:backgroundMark x1="51393" y1="372" x2="51393" y2="372"/>
                          <a14:backgroundMark x1="99381" y1="67658" x2="99381" y2="67658"/>
                          <a14:backgroundMark x1="4334" y1="7311" x2="4334" y2="7311"/>
                          <a14:backgroundMark x1="11920" y1="3594" x2="11920" y2="3594"/>
                          <a14:backgroundMark x1="8359" y1="4213" x2="8359" y2="42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187" y="1528224"/>
              <a:ext cx="1988213" cy="2483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765" l="0" r="100000">
                          <a14:foregroundMark x1="3662" y1="21387" x2="3662" y2="21387"/>
                          <a14:foregroundMark x1="4883" y1="34313" x2="4883" y2="34313"/>
                          <a14:foregroundMark x1="9577" y1="22914" x2="9577" y2="22914"/>
                          <a14:foregroundMark x1="6573" y1="42303" x2="6573" y2="42303"/>
                          <a14:foregroundMark x1="6854" y1="61692" x2="6854" y2="61692"/>
                          <a14:foregroundMark x1="5634" y1="52056" x2="5634" y2="52056"/>
                          <a14:foregroundMark x1="12207" y1="13043" x2="12207" y2="13043"/>
                          <a14:foregroundMark x1="17840" y1="9871" x2="17840" y2="9871"/>
                          <a14:foregroundMark x1="8357" y1="15276" x2="8357" y2="15276"/>
                          <a14:foregroundMark x1="31925" y1="4583" x2="31925" y2="4583"/>
                          <a14:foregroundMark x1="46479" y1="4935" x2="46479" y2="4935"/>
                          <a14:foregroundMark x1="64883" y1="5405" x2="64883" y2="5405"/>
                          <a14:foregroundMark x1="79061" y1="5875" x2="79061" y2="5875"/>
                          <a14:foregroundMark x1="94085" y1="6816" x2="94085" y2="6816"/>
                          <a14:foregroundMark x1="56338" y1="4348" x2="56338" y2="4348"/>
                          <a14:foregroundMark x1="71174" y1="4818" x2="71174" y2="4818"/>
                          <a14:foregroundMark x1="87700" y1="5523" x2="87700" y2="5523"/>
                          <a14:foregroundMark x1="40563" y1="3643" x2="40563" y2="3643"/>
                          <a14:foregroundMark x1="29577" y1="3055" x2="29577" y2="3055"/>
                          <a14:foregroundMark x1="44695" y1="3173" x2="44695" y2="3173"/>
                          <a14:foregroundMark x1="15681" y1="87779" x2="15681" y2="87779"/>
                          <a14:foregroundMark x1="7793" y1="86251" x2="7793" y2="86251"/>
                          <a14:foregroundMark x1="6197" y1="66275" x2="6197" y2="66275"/>
                          <a14:foregroundMark x1="4695" y1="56992" x2="4695" y2="56992"/>
                          <a14:foregroundMark x1="26948" y1="4348" x2="26948" y2="4348"/>
                          <a14:foregroundMark x1="25634" y1="4348" x2="25634" y2="4348"/>
                          <a14:foregroundMark x1="21784" y1="7403" x2="21784" y2="7403"/>
                          <a14:foregroundMark x1="20376" y1="8813" x2="20376" y2="8813"/>
                          <a14:foregroundMark x1="15775" y1="11163" x2="15775" y2="11163"/>
                          <a14:foregroundMark x1="13991" y1="12221" x2="13991" y2="12221"/>
                          <a14:foregroundMark x1="9765" y1="14571" x2="9765" y2="14571"/>
                          <a14:foregroundMark x1="10986" y1="13866" x2="10986" y2="13866"/>
                          <a14:foregroundMark x1="6573" y1="16569" x2="6573" y2="16569"/>
                          <a14:foregroundMark x1="3944" y1="17979" x2="3944" y2="17979"/>
                          <a14:foregroundMark x1="5164" y1="17156" x2="5164" y2="17156"/>
                          <a14:foregroundMark x1="16808" y1="10693" x2="16808" y2="10693"/>
                          <a14:foregroundMark x1="19531" y1="9166" x2="19531" y2="9166"/>
                          <a14:foregroundMark x1="22911" y1="5993" x2="22911" y2="5993"/>
                          <a14:foregroundMark x1="24131" y1="4818" x2="24131" y2="4818"/>
                          <a14:foregroundMark x1="3192" y1="38425" x2="3192" y2="38425"/>
                          <a14:foregroundMark x1="3474" y1="65217" x2="3474" y2="65217"/>
                          <a14:foregroundMark x1="3099" y1="49824" x2="3099" y2="49824"/>
                          <a14:foregroundMark x1="3286" y1="42891" x2="3286" y2="42891"/>
                          <a14:foregroundMark x1="3286" y1="33020" x2="3286" y2="33020"/>
                          <a14:foregroundMark x1="3286" y1="25382" x2="3286" y2="25382"/>
                          <a14:foregroundMark x1="3192" y1="60752" x2="3192" y2="60752"/>
                          <a14:foregroundMark x1="35399" y1="2820" x2="35399" y2="2820"/>
                          <a14:foregroundMark x1="50986" y1="4348" x2="50986" y2="4348"/>
                          <a14:foregroundMark x1="84413" y1="5053" x2="84413" y2="5053"/>
                          <a14:foregroundMark x1="75962" y1="5288" x2="75962" y2="5288"/>
                          <a14:foregroundMark x1="67324" y1="4348" x2="67324" y2="4348"/>
                          <a14:foregroundMark x1="60376" y1="4465" x2="60376" y2="4465"/>
                          <a14:foregroundMark x1="48638" y1="3643" x2="48638" y2="3643"/>
                          <a14:foregroundMark x1="91549" y1="5288" x2="91549" y2="5288"/>
                          <a14:foregroundMark x1="31174" y1="2820" x2="31174" y2="2820"/>
                          <a14:foregroundMark x1="32676" y1="2585" x2="32676" y2="2585"/>
                          <a14:foregroundMark x1="53615" y1="3643" x2="53615" y2="3643"/>
                          <a14:foregroundMark x1="58779" y1="4583" x2="58779" y2="4583"/>
                          <a14:foregroundMark x1="38216" y1="3173" x2="38216" y2="3173"/>
                          <a14:foregroundMark x1="63099" y1="4113" x2="63099" y2="4113"/>
                          <a14:foregroundMark x1="21221" y1="8226" x2="21221" y2="8226"/>
                          <a14:foregroundMark x1="22347" y1="6228" x2="22347" y2="6228"/>
                          <a14:foregroundMark x1="23380" y1="5053" x2="23380" y2="5053"/>
                          <a14:foregroundMark x1="14930" y1="11751" x2="14930" y2="11751"/>
                          <a14:foregroundMark x1="98122" y1="48414" x2="98122" y2="48414"/>
                          <a14:backgroundMark x1="939" y1="67098" x2="939" y2="67098"/>
                          <a14:backgroundMark x1="86667" y1="1998" x2="86667" y2="1998"/>
                          <a14:backgroundMark x1="97183" y1="2350" x2="97183" y2="2350"/>
                          <a14:backgroundMark x1="81690" y1="2350" x2="81690" y2="2350"/>
                          <a14:backgroundMark x1="70423" y1="1645" x2="70423" y2="1645"/>
                          <a14:backgroundMark x1="75775" y1="1410" x2="75775" y2="1410"/>
                          <a14:backgroundMark x1="67418" y1="1528" x2="67418" y2="1528"/>
                          <a14:backgroundMark x1="59718" y1="1175" x2="59718" y2="1175"/>
                          <a14:backgroundMark x1="64883" y1="940" x2="64883" y2="940"/>
                          <a14:backgroundMark x1="62817" y1="1058" x2="62817" y2="1058"/>
                          <a14:backgroundMark x1="57746" y1="940" x2="57746" y2="940"/>
                          <a14:backgroundMark x1="54930" y1="1058" x2="54930" y2="1058"/>
                          <a14:backgroundMark x1="48826" y1="705" x2="48826" y2="705"/>
                          <a14:backgroundMark x1="46103" y1="705" x2="46103" y2="705"/>
                          <a14:backgroundMark x1="42817" y1="470" x2="42817" y2="470"/>
                          <a14:backgroundMark x1="40563" y1="940" x2="40563" y2="940"/>
                          <a14:backgroundMark x1="26854" y1="940" x2="26854" y2="940"/>
                          <a14:backgroundMark x1="30798" y1="705" x2="30798" y2="705"/>
                          <a14:backgroundMark x1="35117" y1="705" x2="35117" y2="705"/>
                          <a14:backgroundMark x1="37559" y1="705" x2="37559" y2="705"/>
                          <a14:backgroundMark x1="51831" y1="940" x2="51831" y2="940"/>
                          <a14:backgroundMark x1="50704" y1="1410" x2="50704" y2="1410"/>
                          <a14:backgroundMark x1="33521" y1="588" x2="33521" y2="588"/>
                          <a14:backgroundMark x1="99343" y1="43008" x2="99343" y2="43008"/>
                          <a14:backgroundMark x1="99249" y1="45946" x2="99249" y2="45946"/>
                          <a14:backgroundMark x1="99343" y1="49236" x2="99343" y2="49236"/>
                          <a14:backgroundMark x1="99249" y1="51821" x2="99249" y2="51821"/>
                          <a14:backgroundMark x1="99343" y1="53702" x2="99343" y2="53702"/>
                          <a14:backgroundMark x1="99249" y1="56874" x2="99249" y2="56874"/>
                          <a14:backgroundMark x1="99249" y1="59459" x2="99249" y2="59459"/>
                          <a14:backgroundMark x1="99343" y1="61927" x2="99343" y2="61927"/>
                          <a14:backgroundMark x1="99531" y1="64277" x2="99531" y2="64277"/>
                          <a14:backgroundMark x1="99155" y1="66275" x2="99155" y2="662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2680763"/>
              <a:ext cx="2322119" cy="185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3" descr="C:\Users\badoale\Desktop\cloudprint_logo_128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35" y="3532599"/>
            <a:ext cx="631062" cy="36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100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_Master_TA_PPT_2015-03-31">
  <a:themeElements>
    <a:clrScheme name="TA_THEME">
      <a:dk1>
        <a:srgbClr val="000000"/>
      </a:dk1>
      <a:lt1>
        <a:srgbClr val="FFFFFF"/>
      </a:lt1>
      <a:dk2>
        <a:srgbClr val="FF8200"/>
      </a:dk2>
      <a:lt2>
        <a:srgbClr val="707372"/>
      </a:lt2>
      <a:accent1>
        <a:srgbClr val="FF8200"/>
      </a:accent1>
      <a:accent2>
        <a:srgbClr val="F5A55F"/>
      </a:accent2>
      <a:accent3>
        <a:srgbClr val="F5C850"/>
      </a:accent3>
      <a:accent4>
        <a:srgbClr val="73323C"/>
      </a:accent4>
      <a:accent5>
        <a:srgbClr val="A06455"/>
      </a:accent5>
      <a:accent6>
        <a:srgbClr val="B4919B"/>
      </a:accent6>
      <a:hlink>
        <a:srgbClr val="FF8200"/>
      </a:hlink>
      <a:folHlink>
        <a:srgbClr val="707372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́sentation pour écran larg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́sentation pour écran larg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ésentation pour écran larg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résentation pour écran larg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ésentation pour écran larg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résentation pour écran larg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résentation pour écran larg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P_Master_TA_PPT_2015-03-31</Template>
  <TotalTime>0</TotalTime>
  <Words>804</Words>
  <Application>Microsoft Office PowerPoint</Application>
  <PresentationFormat>Affichage à l'écran (16:9)</PresentationFormat>
  <Paragraphs>292</Paragraphs>
  <Slides>29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29</vt:i4>
      </vt:variant>
    </vt:vector>
  </HeadingPairs>
  <TitlesOfParts>
    <vt:vector size="51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Dolly Pro Reg</vt:lpstr>
      <vt:lpstr>HGPｺﾞｼｯｸE</vt:lpstr>
      <vt:lpstr>Impact</vt:lpstr>
      <vt:lpstr>Segoe Print</vt:lpstr>
      <vt:lpstr>Tw Cen MT</vt:lpstr>
      <vt:lpstr>Wingdings</vt:lpstr>
      <vt:lpstr>Wingdings 2</vt:lpstr>
      <vt:lpstr>ヒラギノ角ゴ Pro W3</vt:lpstr>
      <vt:lpstr>P_Master_TA_PPT_2015-03-31</vt:lpstr>
      <vt:lpstr>Présentation pour écran large</vt:lpstr>
      <vt:lpstr>1_Présentation pour écran large</vt:lpstr>
      <vt:lpstr>2_Présentation pour écran large</vt:lpstr>
      <vt:lpstr>3_Présentation pour écran large</vt:lpstr>
      <vt:lpstr>5_Présentation pour écran large</vt:lpstr>
      <vt:lpstr>6_Présentation pour écran large</vt:lpstr>
      <vt:lpstr>7_Présentation pour écran large</vt:lpstr>
      <vt:lpstr>Présentation PowerPoint</vt:lpstr>
      <vt:lpstr>Présentation PowerPoint</vt:lpstr>
      <vt:lpstr>Présentation PowerPoint</vt:lpstr>
      <vt:lpstr>Concept produits  P-3522DW &amp; P-4020DW</vt:lpstr>
      <vt:lpstr>Concept produits  P-3522DW &amp; P-4020DW</vt:lpstr>
      <vt:lpstr>Une gamme d’imprimantes A4 renouvelée</vt:lpstr>
      <vt:lpstr>Présentation PowerPoint</vt:lpstr>
      <vt:lpstr>Une intégration optimisée</vt:lpstr>
      <vt:lpstr>Mobilité des utilisateurs </vt:lpstr>
      <vt:lpstr>Convivialité</vt:lpstr>
      <vt:lpstr>Des imprimantes éco-responsables </vt:lpstr>
      <vt:lpstr>Impression à partir d’une clé USB </vt:lpstr>
      <vt:lpstr>Présentation PowerPoint</vt:lpstr>
      <vt:lpstr>Encombrement minimum </vt:lpstr>
      <vt:lpstr>Productivité optimisée </vt:lpstr>
      <vt:lpstr>Qualité d’impression</vt:lpstr>
      <vt:lpstr>Gestion papier </vt:lpstr>
      <vt:lpstr>Interfaces et connectivité </vt:lpstr>
      <vt:lpstr>Fonctionnalités additionnelles </vt:lpstr>
      <vt:lpstr>Options gestion papier</vt:lpstr>
      <vt:lpstr>Autres options disponibles</vt:lpstr>
      <vt:lpstr>Consommation énergétique</vt:lpstr>
      <vt:lpstr>Valeur TEC vs.  Concurrence </vt:lpstr>
      <vt:lpstr>Niveaux sonores</vt:lpstr>
      <vt:lpstr>Durée de vie et volumes  </vt:lpstr>
      <vt:lpstr>Consommables </vt:lpstr>
      <vt:lpstr>Présentation PowerPoint</vt:lpstr>
      <vt:lpstr>Schéma de configuration </vt:lpstr>
      <vt:lpstr>Présentation PowerPoint</vt:lpstr>
    </vt:vector>
  </TitlesOfParts>
  <Company>TA Triumph-Adler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 Petsch</dc:creator>
  <cp:lastModifiedBy>Cathya KHETAL</cp:lastModifiedBy>
  <cp:revision>359</cp:revision>
  <cp:lastPrinted>2016-12-30T10:57:01Z</cp:lastPrinted>
  <dcterms:created xsi:type="dcterms:W3CDTF">2015-04-01T07:29:57Z</dcterms:created>
  <dcterms:modified xsi:type="dcterms:W3CDTF">2017-04-07T09:21:37Z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